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99"/>
  </p:notesMasterIdLst>
  <p:sldIdLst>
    <p:sldId id="256" r:id="rId2"/>
    <p:sldId id="365" r:id="rId3"/>
    <p:sldId id="366" r:id="rId4"/>
    <p:sldId id="367" r:id="rId5"/>
    <p:sldId id="268" r:id="rId6"/>
    <p:sldId id="269" r:id="rId7"/>
    <p:sldId id="270" r:id="rId8"/>
    <p:sldId id="271" r:id="rId9"/>
    <p:sldId id="258" r:id="rId10"/>
    <p:sldId id="259" r:id="rId11"/>
    <p:sldId id="261" r:id="rId12"/>
    <p:sldId id="262" r:id="rId13"/>
    <p:sldId id="264" r:id="rId14"/>
    <p:sldId id="266" r:id="rId15"/>
    <p:sldId id="267" r:id="rId16"/>
    <p:sldId id="272" r:id="rId17"/>
    <p:sldId id="273" r:id="rId18"/>
    <p:sldId id="274" r:id="rId19"/>
    <p:sldId id="275" r:id="rId20"/>
    <p:sldId id="276" r:id="rId21"/>
    <p:sldId id="278" r:id="rId22"/>
    <p:sldId id="279" r:id="rId23"/>
    <p:sldId id="280" r:id="rId24"/>
    <p:sldId id="281" r:id="rId25"/>
    <p:sldId id="282" r:id="rId26"/>
    <p:sldId id="283" r:id="rId27"/>
    <p:sldId id="284" r:id="rId28"/>
    <p:sldId id="285" r:id="rId29"/>
    <p:sldId id="286" r:id="rId30"/>
    <p:sldId id="287" r:id="rId31"/>
    <p:sldId id="288" r:id="rId32"/>
    <p:sldId id="289" r:id="rId33"/>
    <p:sldId id="290" r:id="rId34"/>
    <p:sldId id="292" r:id="rId35"/>
    <p:sldId id="293" r:id="rId36"/>
    <p:sldId id="295" r:id="rId37"/>
    <p:sldId id="297" r:id="rId38"/>
    <p:sldId id="298" r:id="rId39"/>
    <p:sldId id="301" r:id="rId40"/>
    <p:sldId id="304" r:id="rId41"/>
    <p:sldId id="305" r:id="rId42"/>
    <p:sldId id="306" r:id="rId43"/>
    <p:sldId id="307" r:id="rId44"/>
    <p:sldId id="308" r:id="rId45"/>
    <p:sldId id="309" r:id="rId46"/>
    <p:sldId id="310" r:id="rId47"/>
    <p:sldId id="312" r:id="rId48"/>
    <p:sldId id="313" r:id="rId49"/>
    <p:sldId id="314" r:id="rId50"/>
    <p:sldId id="319" r:id="rId51"/>
    <p:sldId id="320" r:id="rId52"/>
    <p:sldId id="321" r:id="rId53"/>
    <p:sldId id="323" r:id="rId54"/>
    <p:sldId id="324" r:id="rId55"/>
    <p:sldId id="325" r:id="rId56"/>
    <p:sldId id="326" r:id="rId57"/>
    <p:sldId id="327" r:id="rId58"/>
    <p:sldId id="328" r:id="rId59"/>
    <p:sldId id="329" r:id="rId60"/>
    <p:sldId id="330" r:id="rId61"/>
    <p:sldId id="331" r:id="rId62"/>
    <p:sldId id="332" r:id="rId63"/>
    <p:sldId id="333" r:id="rId64"/>
    <p:sldId id="334" r:id="rId65"/>
    <p:sldId id="335" r:id="rId66"/>
    <p:sldId id="336" r:id="rId67"/>
    <p:sldId id="337" r:id="rId68"/>
    <p:sldId id="338" r:id="rId69"/>
    <p:sldId id="339" r:id="rId70"/>
    <p:sldId id="340" r:id="rId71"/>
    <p:sldId id="341" r:id="rId72"/>
    <p:sldId id="342" r:id="rId73"/>
    <p:sldId id="343" r:id="rId74"/>
    <p:sldId id="344" r:id="rId75"/>
    <p:sldId id="345" r:id="rId76"/>
    <p:sldId id="346" r:id="rId77"/>
    <p:sldId id="347" r:id="rId78"/>
    <p:sldId id="348" r:id="rId79"/>
    <p:sldId id="349" r:id="rId80"/>
    <p:sldId id="350" r:id="rId81"/>
    <p:sldId id="351" r:id="rId82"/>
    <p:sldId id="352" r:id="rId83"/>
    <p:sldId id="353" r:id="rId84"/>
    <p:sldId id="354" r:id="rId85"/>
    <p:sldId id="355" r:id="rId86"/>
    <p:sldId id="356" r:id="rId87"/>
    <p:sldId id="357" r:id="rId88"/>
    <p:sldId id="358" r:id="rId89"/>
    <p:sldId id="359" r:id="rId90"/>
    <p:sldId id="360" r:id="rId91"/>
    <p:sldId id="361" r:id="rId92"/>
    <p:sldId id="362" r:id="rId93"/>
    <p:sldId id="363" r:id="rId94"/>
    <p:sldId id="368" r:id="rId95"/>
    <p:sldId id="369" r:id="rId96"/>
    <p:sldId id="370" r:id="rId97"/>
    <p:sldId id="364" r:id="rId98"/>
  </p:sldIdLst>
  <p:sldSz cx="9144000" cy="6858000" type="screen4x3"/>
  <p:notesSz cx="6858000" cy="9144000"/>
  <p:defaultTextStyle>
    <a:defPPr>
      <a:defRPr lang="sr-Latn-C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149" autoAdjust="0"/>
    <p:restoredTop sz="94660"/>
  </p:normalViewPr>
  <p:slideViewPr>
    <p:cSldViewPr>
      <p:cViewPr varScale="1">
        <p:scale>
          <a:sx n="70" d="100"/>
          <a:sy n="70" d="100"/>
        </p:scale>
        <p:origin x="1404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theme" Target="theme/theme1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notesMaster" Target="notesMasters/notesMaster1.xml"/><Relationship Id="rId10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smtClean="0"/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788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11366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7885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sr-Latn-CS" noProof="0" smtClean="0"/>
              <a:t>Click to edit Master text styles</a:t>
            </a:r>
          </a:p>
          <a:p>
            <a:pPr lvl="1"/>
            <a:r>
              <a:rPr lang="sr-Latn-CS" noProof="0" smtClean="0"/>
              <a:t>Second level</a:t>
            </a:r>
          </a:p>
          <a:p>
            <a:pPr lvl="2"/>
            <a:r>
              <a:rPr lang="sr-Latn-CS" noProof="0" smtClean="0"/>
              <a:t>Third level</a:t>
            </a:r>
          </a:p>
          <a:p>
            <a:pPr lvl="3"/>
            <a:r>
              <a:rPr lang="sr-Latn-CS" noProof="0" smtClean="0"/>
              <a:t>Fourth level</a:t>
            </a:r>
          </a:p>
          <a:p>
            <a:pPr lvl="4"/>
            <a:r>
              <a:rPr lang="sr-Latn-CS" noProof="0" smtClean="0"/>
              <a:t>Fifth level</a:t>
            </a:r>
          </a:p>
        </p:txBody>
      </p:sp>
      <p:sp>
        <p:nvSpPr>
          <p:cNvPr id="788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/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788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B1F0917B-0600-4F65-B08E-5CD58D8B96BB}" type="slidenum">
              <a:rPr lang="sr-Latn-CS"/>
              <a:pPr>
                <a:defRPr/>
              </a:pPr>
              <a:t>‹#›</a:t>
            </a:fld>
            <a:endParaRPr lang="sr-Latn-CS"/>
          </a:p>
        </p:txBody>
      </p:sp>
    </p:spTree>
    <p:extLst>
      <p:ext uri="{BB962C8B-B14F-4D97-AF65-F5344CB8AC3E}">
        <p14:creationId xmlns:p14="http://schemas.microsoft.com/office/powerpoint/2010/main" val="137494728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82E3793-AA70-41C6-9780-F88810317966}" type="slidenum">
              <a:rPr lang="sr-Latn-CS"/>
              <a:pPr/>
              <a:t>53</a:t>
            </a:fld>
            <a:endParaRPr lang="sr-Latn-CS"/>
          </a:p>
        </p:txBody>
      </p:sp>
      <p:sp>
        <p:nvSpPr>
          <p:cNvPr id="1146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469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94226187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4053BA43-B890-49EF-832E-8682BAAC5FA6}" type="slidenum">
              <a:rPr lang="sr-Latn-CS"/>
              <a:pPr/>
              <a:t>65</a:t>
            </a:fld>
            <a:endParaRPr lang="sr-Latn-CS"/>
          </a:p>
        </p:txBody>
      </p:sp>
      <p:sp>
        <p:nvSpPr>
          <p:cNvPr id="1239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390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65484040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57FCC3AE-4E09-4F4E-A797-E151021F7638}" type="slidenum">
              <a:rPr lang="sr-Latn-CS"/>
              <a:pPr/>
              <a:t>66</a:t>
            </a:fld>
            <a:endParaRPr lang="sr-Latn-CS"/>
          </a:p>
        </p:txBody>
      </p:sp>
      <p:sp>
        <p:nvSpPr>
          <p:cNvPr id="1249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493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67450246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ED3D127D-A983-42D1-B0D9-E29F30748075}" type="slidenum">
              <a:rPr lang="sr-Latn-CS"/>
              <a:pPr/>
              <a:t>67</a:t>
            </a:fld>
            <a:endParaRPr lang="sr-Latn-CS"/>
          </a:p>
        </p:txBody>
      </p:sp>
      <p:sp>
        <p:nvSpPr>
          <p:cNvPr id="1259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595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80566283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49489DA7-BC91-4702-BF6F-30CA0374B8E2}" type="slidenum">
              <a:rPr lang="sr-Latn-CS"/>
              <a:pPr/>
              <a:t>68</a:t>
            </a:fld>
            <a:endParaRPr lang="sr-Latn-CS"/>
          </a:p>
        </p:txBody>
      </p:sp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80292962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76DFC737-35B3-4B28-8C8E-B56918F8B572}" type="slidenum">
              <a:rPr lang="sr-Latn-CS"/>
              <a:pPr/>
              <a:t>69</a:t>
            </a:fld>
            <a:endParaRPr lang="sr-Latn-CS"/>
          </a:p>
        </p:txBody>
      </p:sp>
      <p:sp>
        <p:nvSpPr>
          <p:cNvPr id="1280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80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59533606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7E5A3042-D708-4D46-AFF3-6EEB9C07A37D}" type="slidenum">
              <a:rPr lang="sr-Latn-CS"/>
              <a:pPr/>
              <a:t>70</a:t>
            </a:fld>
            <a:endParaRPr lang="sr-Latn-CS"/>
          </a:p>
        </p:txBody>
      </p:sp>
      <p:sp>
        <p:nvSpPr>
          <p:cNvPr id="1290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902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56794962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9312FB55-3B0D-4F77-8B08-A60427D1043E}" type="slidenum">
              <a:rPr lang="sr-Latn-CS"/>
              <a:pPr/>
              <a:t>71</a:t>
            </a:fld>
            <a:endParaRPr lang="sr-Latn-CS"/>
          </a:p>
        </p:txBody>
      </p:sp>
      <p:sp>
        <p:nvSpPr>
          <p:cNvPr id="1300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005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9977078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007DD73B-A884-4D8A-8452-A6ABF0C374DC}" type="slidenum">
              <a:rPr lang="sr-Latn-CS"/>
              <a:pPr/>
              <a:t>72</a:t>
            </a:fld>
            <a:endParaRPr lang="sr-Latn-CS"/>
          </a:p>
        </p:txBody>
      </p:sp>
      <p:sp>
        <p:nvSpPr>
          <p:cNvPr id="1310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107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86481985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E8E50C77-45AA-4DBF-9703-C3089D4ED87D}" type="slidenum">
              <a:rPr lang="sr-Latn-CS"/>
              <a:pPr/>
              <a:t>73</a:t>
            </a:fld>
            <a:endParaRPr lang="sr-Latn-CS"/>
          </a:p>
        </p:txBody>
      </p:sp>
      <p:sp>
        <p:nvSpPr>
          <p:cNvPr id="1320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210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52837806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9631D66A-E769-4DF7-9CE7-F3A0FBB50EBB}" type="slidenum">
              <a:rPr lang="sr-Latn-CS"/>
              <a:pPr/>
              <a:t>74</a:t>
            </a:fld>
            <a:endParaRPr lang="sr-Latn-CS"/>
          </a:p>
        </p:txBody>
      </p:sp>
      <p:sp>
        <p:nvSpPr>
          <p:cNvPr id="1331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2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6699539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1B39D4B0-38AA-4504-924E-D83E6D202C30}" type="slidenum">
              <a:rPr lang="sr-Latn-CS"/>
              <a:pPr/>
              <a:t>54</a:t>
            </a:fld>
            <a:endParaRPr lang="sr-Latn-CS"/>
          </a:p>
        </p:txBody>
      </p:sp>
      <p:sp>
        <p:nvSpPr>
          <p:cNvPr id="1157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571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07453136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BE8B3BA5-0BE8-4D61-AEA4-05990C99CD31}" type="slidenum">
              <a:rPr lang="sr-Latn-CS"/>
              <a:pPr/>
              <a:t>75</a:t>
            </a:fld>
            <a:endParaRPr lang="sr-Latn-CS"/>
          </a:p>
        </p:txBody>
      </p:sp>
      <p:sp>
        <p:nvSpPr>
          <p:cNvPr id="134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414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22508568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36E91EAD-4364-4255-A938-FD03F5AAD70F}" type="slidenum">
              <a:rPr lang="sr-Latn-CS"/>
              <a:pPr/>
              <a:t>76</a:t>
            </a:fld>
            <a:endParaRPr lang="sr-Latn-CS"/>
          </a:p>
        </p:txBody>
      </p:sp>
      <p:sp>
        <p:nvSpPr>
          <p:cNvPr id="135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51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09270723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811C19AE-E447-4156-AB15-B4FC175373F4}" type="slidenum">
              <a:rPr lang="sr-Latn-CS"/>
              <a:pPr/>
              <a:t>77</a:t>
            </a:fld>
            <a:endParaRPr lang="sr-Latn-CS"/>
          </a:p>
        </p:txBody>
      </p:sp>
      <p:sp>
        <p:nvSpPr>
          <p:cNvPr id="136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619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83555546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0A19CFF5-DF55-413C-8E92-2FCDC40A33B0}" type="slidenum">
              <a:rPr lang="sr-Latn-CS"/>
              <a:pPr/>
              <a:t>78</a:t>
            </a:fld>
            <a:endParaRPr lang="sr-Latn-CS"/>
          </a:p>
        </p:txBody>
      </p:sp>
      <p:sp>
        <p:nvSpPr>
          <p:cNvPr id="1372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722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50652479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D3E3224-D2FD-40CB-B0F2-5D7061E8975C}" type="slidenum">
              <a:rPr lang="sr-Latn-CS"/>
              <a:pPr/>
              <a:t>79</a:t>
            </a:fld>
            <a:endParaRPr lang="sr-Latn-CS"/>
          </a:p>
        </p:txBody>
      </p:sp>
      <p:sp>
        <p:nvSpPr>
          <p:cNvPr id="1382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824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56889522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23D3D53B-9B61-48F1-9906-DD04AE91B96E}" type="slidenum">
              <a:rPr lang="sr-Latn-CS"/>
              <a:pPr/>
              <a:t>80</a:t>
            </a:fld>
            <a:endParaRPr lang="sr-Latn-CS"/>
          </a:p>
        </p:txBody>
      </p:sp>
      <p:sp>
        <p:nvSpPr>
          <p:cNvPr id="1392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926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428365843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23F9A29-FA23-4613-AC5E-8FE2E2ED7450}" type="slidenum">
              <a:rPr lang="sr-Latn-CS"/>
              <a:pPr/>
              <a:t>81</a:t>
            </a:fld>
            <a:endParaRPr lang="sr-Latn-CS"/>
          </a:p>
        </p:txBody>
      </p:sp>
      <p:sp>
        <p:nvSpPr>
          <p:cNvPr id="1402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029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52803093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2E6E3FAE-B31E-41F7-83D0-825658065B51}" type="slidenum">
              <a:rPr lang="sr-Latn-CS"/>
              <a:pPr/>
              <a:t>82</a:t>
            </a:fld>
            <a:endParaRPr lang="sr-Latn-CS"/>
          </a:p>
        </p:txBody>
      </p:sp>
      <p:sp>
        <p:nvSpPr>
          <p:cNvPr id="1413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131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52099311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03C96A97-4CFC-42B2-961B-39E2F0E29C67}" type="slidenum">
              <a:rPr lang="sr-Latn-CS"/>
              <a:pPr/>
              <a:t>83</a:t>
            </a:fld>
            <a:endParaRPr lang="sr-Latn-CS"/>
          </a:p>
        </p:txBody>
      </p:sp>
      <p:sp>
        <p:nvSpPr>
          <p:cNvPr id="1423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234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472856630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72990194-652B-4D7E-B9A5-2F549354F62C}" type="slidenum">
              <a:rPr lang="sr-Latn-CS"/>
              <a:pPr/>
              <a:t>84</a:t>
            </a:fld>
            <a:endParaRPr lang="sr-Latn-CS"/>
          </a:p>
        </p:txBody>
      </p:sp>
      <p:sp>
        <p:nvSpPr>
          <p:cNvPr id="1433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36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99749110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D164EA31-13D4-4772-944B-523D8414C43B}" type="slidenum">
              <a:rPr lang="sr-Latn-CS"/>
              <a:pPr/>
              <a:t>58</a:t>
            </a:fld>
            <a:endParaRPr lang="sr-Latn-CS"/>
          </a:p>
        </p:txBody>
      </p:sp>
      <p:sp>
        <p:nvSpPr>
          <p:cNvPr id="1167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674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32318503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E811180-44AE-4373-9F66-366F558BEFD1}" type="slidenum">
              <a:rPr lang="sr-Latn-CS"/>
              <a:pPr/>
              <a:t>85</a:t>
            </a:fld>
            <a:endParaRPr lang="sr-Latn-CS"/>
          </a:p>
        </p:txBody>
      </p:sp>
      <p:sp>
        <p:nvSpPr>
          <p:cNvPr id="144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438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516801722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533687E7-A2EF-4654-BABA-63AE25383DF1}" type="slidenum">
              <a:rPr lang="sr-Latn-CS"/>
              <a:pPr/>
              <a:t>86</a:t>
            </a:fld>
            <a:endParaRPr lang="sr-Latn-CS"/>
          </a:p>
        </p:txBody>
      </p:sp>
      <p:sp>
        <p:nvSpPr>
          <p:cNvPr id="145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541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728385140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F71EBD12-C027-4D92-96F9-448B35AA6698}" type="slidenum">
              <a:rPr lang="sr-Latn-CS"/>
              <a:pPr/>
              <a:t>87</a:t>
            </a:fld>
            <a:endParaRPr lang="sr-Latn-CS"/>
          </a:p>
        </p:txBody>
      </p:sp>
      <p:sp>
        <p:nvSpPr>
          <p:cNvPr id="1464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643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676478656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5666E695-632E-4E9D-99E5-4A76A24B1D81}" type="slidenum">
              <a:rPr lang="sr-Latn-CS"/>
              <a:pPr/>
              <a:t>88</a:t>
            </a:fld>
            <a:endParaRPr lang="sr-Latn-CS"/>
          </a:p>
        </p:txBody>
      </p:sp>
      <p:sp>
        <p:nvSpPr>
          <p:cNvPr id="147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746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340543250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5237DD4B-761C-40AF-B9A2-845ABFED8BA8}" type="slidenum">
              <a:rPr lang="sr-Latn-CS"/>
              <a:pPr/>
              <a:t>89</a:t>
            </a:fld>
            <a:endParaRPr lang="sr-Latn-CS"/>
          </a:p>
        </p:txBody>
      </p:sp>
      <p:sp>
        <p:nvSpPr>
          <p:cNvPr id="1484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848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807207270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38F4B610-9EFB-4D0B-A71F-762E0918F9DC}" type="slidenum">
              <a:rPr lang="sr-Latn-CS"/>
              <a:pPr/>
              <a:t>90</a:t>
            </a:fld>
            <a:endParaRPr lang="sr-Latn-CS"/>
          </a:p>
        </p:txBody>
      </p:sp>
      <p:sp>
        <p:nvSpPr>
          <p:cNvPr id="1495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950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522141594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F6E88678-4909-4490-AE93-B9B38A8B83A8}" type="slidenum">
              <a:rPr lang="sr-Latn-CS"/>
              <a:pPr/>
              <a:t>93</a:t>
            </a:fld>
            <a:endParaRPr lang="sr-Latn-CS"/>
          </a:p>
        </p:txBody>
      </p:sp>
      <p:sp>
        <p:nvSpPr>
          <p:cNvPr id="150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053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46867359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31634CEA-A9F3-45C4-A394-000DBFFEFA3F}" type="slidenum">
              <a:rPr lang="sr-Latn-CS"/>
              <a:pPr/>
              <a:t>59</a:t>
            </a:fld>
            <a:endParaRPr lang="sr-Latn-CS"/>
          </a:p>
        </p:txBody>
      </p:sp>
      <p:sp>
        <p:nvSpPr>
          <p:cNvPr id="1177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776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99628255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B4A6B64A-7AE4-462E-BB6D-81FDC61B1CEF}" type="slidenum">
              <a:rPr lang="sr-Latn-CS"/>
              <a:pPr/>
              <a:t>60</a:t>
            </a:fld>
            <a:endParaRPr lang="sr-Latn-CS"/>
          </a:p>
        </p:txBody>
      </p:sp>
      <p:sp>
        <p:nvSpPr>
          <p:cNvPr id="1187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878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16004927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05E2E31A-E853-4693-9B5C-CAF9CCB6AEF2}" type="slidenum">
              <a:rPr lang="sr-Latn-CS"/>
              <a:pPr/>
              <a:t>61</a:t>
            </a:fld>
            <a:endParaRPr lang="sr-Latn-CS"/>
          </a:p>
        </p:txBody>
      </p:sp>
      <p:sp>
        <p:nvSpPr>
          <p:cNvPr id="1198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981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90192040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7BE7C5F4-4395-4E02-A468-DABF30E192FC}" type="slidenum">
              <a:rPr lang="sr-Latn-CS"/>
              <a:pPr/>
              <a:t>62</a:t>
            </a:fld>
            <a:endParaRPr lang="sr-Latn-CS"/>
          </a:p>
        </p:txBody>
      </p:sp>
      <p:sp>
        <p:nvSpPr>
          <p:cNvPr id="1208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083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56917273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1E54BAC9-836B-48F7-898E-F9CDD0A1F742}" type="slidenum">
              <a:rPr lang="sr-Latn-CS"/>
              <a:pPr/>
              <a:t>63</a:t>
            </a:fld>
            <a:endParaRPr lang="sr-Latn-CS"/>
          </a:p>
        </p:txBody>
      </p:sp>
      <p:sp>
        <p:nvSpPr>
          <p:cNvPr id="1218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186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86282343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30DF0415-DA32-47AC-98D4-3253A03255D6}" type="slidenum">
              <a:rPr lang="sr-Latn-CS"/>
              <a:pPr/>
              <a:t>64</a:t>
            </a:fld>
            <a:endParaRPr lang="sr-Latn-CS"/>
          </a:p>
        </p:txBody>
      </p:sp>
      <p:sp>
        <p:nvSpPr>
          <p:cNvPr id="1228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88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2735700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0825" cy="6850063"/>
            <a:chOff x="0" y="0"/>
            <a:chExt cx="5758" cy="4315"/>
          </a:xfrm>
        </p:grpSpPr>
        <p:grpSp>
          <p:nvGrpSpPr>
            <p:cNvPr id="5" name="Group 3"/>
            <p:cNvGrpSpPr>
              <a:grpSpLocks/>
            </p:cNvGrpSpPr>
            <p:nvPr userDrawn="1"/>
          </p:nvGrpSpPr>
          <p:grpSpPr bwMode="auto">
            <a:xfrm>
              <a:off x="1728" y="2230"/>
              <a:ext cx="4027" cy="2085"/>
              <a:chOff x="1728" y="2230"/>
              <a:chExt cx="4027" cy="2085"/>
            </a:xfrm>
          </p:grpSpPr>
          <p:sp>
            <p:nvSpPr>
              <p:cNvPr id="8" name="Freeform 4"/>
              <p:cNvSpPr>
                <a:spLocks/>
              </p:cNvSpPr>
              <p:nvPr/>
            </p:nvSpPr>
            <p:spPr bwMode="hidden">
              <a:xfrm>
                <a:off x="1728" y="2644"/>
                <a:ext cx="2882" cy="1671"/>
              </a:xfrm>
              <a:custGeom>
                <a:avLst/>
                <a:gdLst>
                  <a:gd name="T0" fmla="*/ 2740 w 2882"/>
                  <a:gd name="T1" fmla="*/ 528 h 1671"/>
                  <a:gd name="T2" fmla="*/ 2632 w 2882"/>
                  <a:gd name="T3" fmla="*/ 484 h 1671"/>
                  <a:gd name="T4" fmla="*/ 2480 w 2882"/>
                  <a:gd name="T5" fmla="*/ 424 h 1671"/>
                  <a:gd name="T6" fmla="*/ 2203 w 2882"/>
                  <a:gd name="T7" fmla="*/ 343 h 1671"/>
                  <a:gd name="T8" fmla="*/ 1970 w 2882"/>
                  <a:gd name="T9" fmla="*/ 277 h 1671"/>
                  <a:gd name="T10" fmla="*/ 1807 w 2882"/>
                  <a:gd name="T11" fmla="*/ 212 h 1671"/>
                  <a:gd name="T12" fmla="*/ 1693 w 2882"/>
                  <a:gd name="T13" fmla="*/ 152 h 1671"/>
                  <a:gd name="T14" fmla="*/ 1628 w 2882"/>
                  <a:gd name="T15" fmla="*/ 103 h 1671"/>
                  <a:gd name="T16" fmla="*/ 1590 w 2882"/>
                  <a:gd name="T17" fmla="*/ 60 h 1671"/>
                  <a:gd name="T18" fmla="*/ 1579 w 2882"/>
                  <a:gd name="T19" fmla="*/ 27 h 1671"/>
                  <a:gd name="T20" fmla="*/ 1585 w 2882"/>
                  <a:gd name="T21" fmla="*/ 0 h 1671"/>
                  <a:gd name="T22" fmla="*/ 1557 w 2882"/>
                  <a:gd name="T23" fmla="*/ 49 h 1671"/>
                  <a:gd name="T24" fmla="*/ 1568 w 2882"/>
                  <a:gd name="T25" fmla="*/ 98 h 1671"/>
                  <a:gd name="T26" fmla="*/ 1617 w 2882"/>
                  <a:gd name="T27" fmla="*/ 141 h 1671"/>
                  <a:gd name="T28" fmla="*/ 1688 w 2882"/>
                  <a:gd name="T29" fmla="*/ 185 h 1671"/>
                  <a:gd name="T30" fmla="*/ 1791 w 2882"/>
                  <a:gd name="T31" fmla="*/ 228 h 1671"/>
                  <a:gd name="T32" fmla="*/ 2040 w 2882"/>
                  <a:gd name="T33" fmla="*/ 310 h 1671"/>
                  <a:gd name="T34" fmla="*/ 2285 w 2882"/>
                  <a:gd name="T35" fmla="*/ 381 h 1671"/>
                  <a:gd name="T36" fmla="*/ 2464 w 2882"/>
                  <a:gd name="T37" fmla="*/ 435 h 1671"/>
                  <a:gd name="T38" fmla="*/ 2605 w 2882"/>
                  <a:gd name="T39" fmla="*/ 484 h 1671"/>
                  <a:gd name="T40" fmla="*/ 2708 w 2882"/>
                  <a:gd name="T41" fmla="*/ 528 h 1671"/>
                  <a:gd name="T42" fmla="*/ 2768 w 2882"/>
                  <a:gd name="T43" fmla="*/ 560 h 1671"/>
                  <a:gd name="T44" fmla="*/ 2795 w 2882"/>
                  <a:gd name="T45" fmla="*/ 593 h 1671"/>
                  <a:gd name="T46" fmla="*/ 2795 w 2882"/>
                  <a:gd name="T47" fmla="*/ 642 h 1671"/>
                  <a:gd name="T48" fmla="*/ 2762 w 2882"/>
                  <a:gd name="T49" fmla="*/ 691 h 1671"/>
                  <a:gd name="T50" fmla="*/ 2692 w 2882"/>
                  <a:gd name="T51" fmla="*/ 735 h 1671"/>
                  <a:gd name="T52" fmla="*/ 2589 w 2882"/>
                  <a:gd name="T53" fmla="*/ 778 h 1671"/>
                  <a:gd name="T54" fmla="*/ 2458 w 2882"/>
                  <a:gd name="T55" fmla="*/ 822 h 1671"/>
                  <a:gd name="T56" fmla="*/ 2301 w 2882"/>
                  <a:gd name="T57" fmla="*/ 865 h 1671"/>
                  <a:gd name="T58" fmla="*/ 2030 w 2882"/>
                  <a:gd name="T59" fmla="*/ 930 h 1671"/>
                  <a:gd name="T60" fmla="*/ 1606 w 2882"/>
                  <a:gd name="T61" fmla="*/ 1034 h 1671"/>
                  <a:gd name="T62" fmla="*/ 1145 w 2882"/>
                  <a:gd name="T63" fmla="*/ 1164 h 1671"/>
                  <a:gd name="T64" fmla="*/ 673 w 2882"/>
                  <a:gd name="T65" fmla="*/ 1328 h 1671"/>
                  <a:gd name="T66" fmla="*/ 217 w 2882"/>
                  <a:gd name="T67" fmla="*/ 1545 h 1671"/>
                  <a:gd name="T68" fmla="*/ 353 w 2882"/>
                  <a:gd name="T69" fmla="*/ 1671 h 1671"/>
                  <a:gd name="T70" fmla="*/ 754 w 2882"/>
                  <a:gd name="T71" fmla="*/ 1469 h 1671"/>
                  <a:gd name="T72" fmla="*/ 1145 w 2882"/>
                  <a:gd name="T73" fmla="*/ 1311 h 1671"/>
                  <a:gd name="T74" fmla="*/ 1519 w 2882"/>
                  <a:gd name="T75" fmla="*/ 1186 h 1671"/>
                  <a:gd name="T76" fmla="*/ 1861 w 2882"/>
                  <a:gd name="T77" fmla="*/ 1083 h 1671"/>
                  <a:gd name="T78" fmla="*/ 2165 w 2882"/>
                  <a:gd name="T79" fmla="*/ 1007 h 1671"/>
                  <a:gd name="T80" fmla="*/ 2426 w 2882"/>
                  <a:gd name="T81" fmla="*/ 947 h 1671"/>
                  <a:gd name="T82" fmla="*/ 2626 w 2882"/>
                  <a:gd name="T83" fmla="*/ 892 h 1671"/>
                  <a:gd name="T84" fmla="*/ 2762 w 2882"/>
                  <a:gd name="T85" fmla="*/ 838 h 1671"/>
                  <a:gd name="T86" fmla="*/ 2827 w 2882"/>
                  <a:gd name="T87" fmla="*/ 794 h 1671"/>
                  <a:gd name="T88" fmla="*/ 2865 w 2882"/>
                  <a:gd name="T89" fmla="*/ 745 h 1671"/>
                  <a:gd name="T90" fmla="*/ 2882 w 2882"/>
                  <a:gd name="T91" fmla="*/ 702 h 1671"/>
                  <a:gd name="T92" fmla="*/ 2854 w 2882"/>
                  <a:gd name="T93" fmla="*/ 620 h 1671"/>
                  <a:gd name="T94" fmla="*/ 2800 w 2882"/>
                  <a:gd name="T95" fmla="*/ 560 h 1671"/>
                  <a:gd name="T96" fmla="*/ 2773 w 2882"/>
                  <a:gd name="T97" fmla="*/ 544 h 16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882" h="1671">
                    <a:moveTo>
                      <a:pt x="2773" y="544"/>
                    </a:moveTo>
                    <a:lnTo>
                      <a:pt x="2740" y="528"/>
                    </a:lnTo>
                    <a:lnTo>
                      <a:pt x="2692" y="506"/>
                    </a:lnTo>
                    <a:lnTo>
                      <a:pt x="2632" y="484"/>
                    </a:lnTo>
                    <a:lnTo>
                      <a:pt x="2561" y="457"/>
                    </a:lnTo>
                    <a:lnTo>
                      <a:pt x="2480" y="424"/>
                    </a:lnTo>
                    <a:lnTo>
                      <a:pt x="2388" y="397"/>
                    </a:lnTo>
                    <a:lnTo>
                      <a:pt x="2203" y="343"/>
                    </a:lnTo>
                    <a:lnTo>
                      <a:pt x="2078" y="310"/>
                    </a:lnTo>
                    <a:lnTo>
                      <a:pt x="1970" y="277"/>
                    </a:lnTo>
                    <a:lnTo>
                      <a:pt x="1878" y="245"/>
                    </a:lnTo>
                    <a:lnTo>
                      <a:pt x="1807" y="212"/>
                    </a:lnTo>
                    <a:lnTo>
                      <a:pt x="1742" y="179"/>
                    </a:lnTo>
                    <a:lnTo>
                      <a:pt x="1693" y="152"/>
                    </a:lnTo>
                    <a:lnTo>
                      <a:pt x="1655" y="125"/>
                    </a:lnTo>
                    <a:lnTo>
                      <a:pt x="1628" y="103"/>
                    </a:lnTo>
                    <a:lnTo>
                      <a:pt x="1606" y="81"/>
                    </a:lnTo>
                    <a:lnTo>
                      <a:pt x="1590" y="60"/>
                    </a:lnTo>
                    <a:lnTo>
                      <a:pt x="1585" y="43"/>
                    </a:lnTo>
                    <a:lnTo>
                      <a:pt x="1579" y="27"/>
                    </a:lnTo>
                    <a:lnTo>
                      <a:pt x="1585" y="5"/>
                    </a:lnTo>
                    <a:lnTo>
                      <a:pt x="1585" y="0"/>
                    </a:lnTo>
                    <a:lnTo>
                      <a:pt x="1568" y="27"/>
                    </a:lnTo>
                    <a:lnTo>
                      <a:pt x="1557" y="49"/>
                    </a:lnTo>
                    <a:lnTo>
                      <a:pt x="1557" y="76"/>
                    </a:lnTo>
                    <a:lnTo>
                      <a:pt x="1568" y="98"/>
                    </a:lnTo>
                    <a:lnTo>
                      <a:pt x="1590" y="120"/>
                    </a:lnTo>
                    <a:lnTo>
                      <a:pt x="1617" y="141"/>
                    </a:lnTo>
                    <a:lnTo>
                      <a:pt x="1650" y="163"/>
                    </a:lnTo>
                    <a:lnTo>
                      <a:pt x="1688" y="185"/>
                    </a:lnTo>
                    <a:lnTo>
                      <a:pt x="1737" y="207"/>
                    </a:lnTo>
                    <a:lnTo>
                      <a:pt x="1791" y="228"/>
                    </a:lnTo>
                    <a:lnTo>
                      <a:pt x="1905" y="267"/>
                    </a:lnTo>
                    <a:lnTo>
                      <a:pt x="2040" y="310"/>
                    </a:lnTo>
                    <a:lnTo>
                      <a:pt x="2182" y="348"/>
                    </a:lnTo>
                    <a:lnTo>
                      <a:pt x="2285" y="381"/>
                    </a:lnTo>
                    <a:lnTo>
                      <a:pt x="2382" y="408"/>
                    </a:lnTo>
                    <a:lnTo>
                      <a:pt x="2464" y="435"/>
                    </a:lnTo>
                    <a:lnTo>
                      <a:pt x="2540" y="462"/>
                    </a:lnTo>
                    <a:lnTo>
                      <a:pt x="2605" y="484"/>
                    </a:lnTo>
                    <a:lnTo>
                      <a:pt x="2659" y="506"/>
                    </a:lnTo>
                    <a:lnTo>
                      <a:pt x="2708" y="528"/>
                    </a:lnTo>
                    <a:lnTo>
                      <a:pt x="2740" y="544"/>
                    </a:lnTo>
                    <a:lnTo>
                      <a:pt x="2768" y="560"/>
                    </a:lnTo>
                    <a:lnTo>
                      <a:pt x="2784" y="577"/>
                    </a:lnTo>
                    <a:lnTo>
                      <a:pt x="2795" y="593"/>
                    </a:lnTo>
                    <a:lnTo>
                      <a:pt x="2800" y="615"/>
                    </a:lnTo>
                    <a:lnTo>
                      <a:pt x="2795" y="642"/>
                    </a:lnTo>
                    <a:lnTo>
                      <a:pt x="2784" y="664"/>
                    </a:lnTo>
                    <a:lnTo>
                      <a:pt x="2762" y="691"/>
                    </a:lnTo>
                    <a:lnTo>
                      <a:pt x="2730" y="713"/>
                    </a:lnTo>
                    <a:lnTo>
                      <a:pt x="2692" y="735"/>
                    </a:lnTo>
                    <a:lnTo>
                      <a:pt x="2643" y="756"/>
                    </a:lnTo>
                    <a:lnTo>
                      <a:pt x="2589" y="778"/>
                    </a:lnTo>
                    <a:lnTo>
                      <a:pt x="2529" y="800"/>
                    </a:lnTo>
                    <a:lnTo>
                      <a:pt x="2458" y="822"/>
                    </a:lnTo>
                    <a:lnTo>
                      <a:pt x="2382" y="843"/>
                    </a:lnTo>
                    <a:lnTo>
                      <a:pt x="2301" y="865"/>
                    </a:lnTo>
                    <a:lnTo>
                      <a:pt x="2214" y="887"/>
                    </a:lnTo>
                    <a:lnTo>
                      <a:pt x="2030" y="930"/>
                    </a:lnTo>
                    <a:lnTo>
                      <a:pt x="1823" y="979"/>
                    </a:lnTo>
                    <a:lnTo>
                      <a:pt x="1606" y="1034"/>
                    </a:lnTo>
                    <a:lnTo>
                      <a:pt x="1378" y="1094"/>
                    </a:lnTo>
                    <a:lnTo>
                      <a:pt x="1145" y="1164"/>
                    </a:lnTo>
                    <a:lnTo>
                      <a:pt x="912" y="1241"/>
                    </a:lnTo>
                    <a:lnTo>
                      <a:pt x="673" y="1328"/>
                    </a:lnTo>
                    <a:lnTo>
                      <a:pt x="440" y="1431"/>
                    </a:lnTo>
                    <a:lnTo>
                      <a:pt x="217" y="1545"/>
                    </a:lnTo>
                    <a:lnTo>
                      <a:pt x="0" y="1671"/>
                    </a:lnTo>
                    <a:lnTo>
                      <a:pt x="353" y="1671"/>
                    </a:lnTo>
                    <a:lnTo>
                      <a:pt x="554" y="1567"/>
                    </a:lnTo>
                    <a:lnTo>
                      <a:pt x="754" y="1469"/>
                    </a:lnTo>
                    <a:lnTo>
                      <a:pt x="955" y="1388"/>
                    </a:lnTo>
                    <a:lnTo>
                      <a:pt x="1145" y="1311"/>
                    </a:lnTo>
                    <a:lnTo>
                      <a:pt x="1335" y="1241"/>
                    </a:lnTo>
                    <a:lnTo>
                      <a:pt x="1519" y="1186"/>
                    </a:lnTo>
                    <a:lnTo>
                      <a:pt x="1693" y="1132"/>
                    </a:lnTo>
                    <a:lnTo>
                      <a:pt x="1861" y="1083"/>
                    </a:lnTo>
                    <a:lnTo>
                      <a:pt x="2019" y="1045"/>
                    </a:lnTo>
                    <a:lnTo>
                      <a:pt x="2165" y="1007"/>
                    </a:lnTo>
                    <a:lnTo>
                      <a:pt x="2301" y="974"/>
                    </a:lnTo>
                    <a:lnTo>
                      <a:pt x="2426" y="947"/>
                    </a:lnTo>
                    <a:lnTo>
                      <a:pt x="2534" y="914"/>
                    </a:lnTo>
                    <a:lnTo>
                      <a:pt x="2626" y="892"/>
                    </a:lnTo>
                    <a:lnTo>
                      <a:pt x="2702" y="865"/>
                    </a:lnTo>
                    <a:lnTo>
                      <a:pt x="2762" y="838"/>
                    </a:lnTo>
                    <a:lnTo>
                      <a:pt x="2800" y="816"/>
                    </a:lnTo>
                    <a:lnTo>
                      <a:pt x="2827" y="794"/>
                    </a:lnTo>
                    <a:lnTo>
                      <a:pt x="2849" y="767"/>
                    </a:lnTo>
                    <a:lnTo>
                      <a:pt x="2865" y="745"/>
                    </a:lnTo>
                    <a:lnTo>
                      <a:pt x="2876" y="724"/>
                    </a:lnTo>
                    <a:lnTo>
                      <a:pt x="2882" y="702"/>
                    </a:lnTo>
                    <a:lnTo>
                      <a:pt x="2876" y="658"/>
                    </a:lnTo>
                    <a:lnTo>
                      <a:pt x="2854" y="620"/>
                    </a:lnTo>
                    <a:lnTo>
                      <a:pt x="2833" y="588"/>
                    </a:lnTo>
                    <a:lnTo>
                      <a:pt x="2800" y="560"/>
                    </a:lnTo>
                    <a:lnTo>
                      <a:pt x="2773" y="544"/>
                    </a:lnTo>
                    <a:lnTo>
                      <a:pt x="2773" y="54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9" name="Freeform 5"/>
              <p:cNvSpPr>
                <a:spLocks/>
              </p:cNvSpPr>
              <p:nvPr/>
            </p:nvSpPr>
            <p:spPr bwMode="hidden">
              <a:xfrm>
                <a:off x="4170" y="2671"/>
                <a:ext cx="1259" cy="811"/>
              </a:xfrm>
              <a:custGeom>
                <a:avLst/>
                <a:gdLst>
                  <a:gd name="T0" fmla="*/ 1259 w 1259"/>
                  <a:gd name="T1" fmla="*/ 615 h 811"/>
                  <a:gd name="T2" fmla="*/ 1248 w 1259"/>
                  <a:gd name="T3" fmla="*/ 588 h 811"/>
                  <a:gd name="T4" fmla="*/ 1237 w 1259"/>
                  <a:gd name="T5" fmla="*/ 566 h 811"/>
                  <a:gd name="T6" fmla="*/ 1216 w 1259"/>
                  <a:gd name="T7" fmla="*/ 539 h 811"/>
                  <a:gd name="T8" fmla="*/ 1188 w 1259"/>
                  <a:gd name="T9" fmla="*/ 517 h 811"/>
                  <a:gd name="T10" fmla="*/ 1123 w 1259"/>
                  <a:gd name="T11" fmla="*/ 479 h 811"/>
                  <a:gd name="T12" fmla="*/ 1042 w 1259"/>
                  <a:gd name="T13" fmla="*/ 441 h 811"/>
                  <a:gd name="T14" fmla="*/ 944 w 1259"/>
                  <a:gd name="T15" fmla="*/ 408 h 811"/>
                  <a:gd name="T16" fmla="*/ 841 w 1259"/>
                  <a:gd name="T17" fmla="*/ 381 h 811"/>
                  <a:gd name="T18" fmla="*/ 727 w 1259"/>
                  <a:gd name="T19" fmla="*/ 348 h 811"/>
                  <a:gd name="T20" fmla="*/ 613 w 1259"/>
                  <a:gd name="T21" fmla="*/ 321 h 811"/>
                  <a:gd name="T22" fmla="*/ 499 w 1259"/>
                  <a:gd name="T23" fmla="*/ 294 h 811"/>
                  <a:gd name="T24" fmla="*/ 391 w 1259"/>
                  <a:gd name="T25" fmla="*/ 261 h 811"/>
                  <a:gd name="T26" fmla="*/ 288 w 1259"/>
                  <a:gd name="T27" fmla="*/ 229 h 811"/>
                  <a:gd name="T28" fmla="*/ 195 w 1259"/>
                  <a:gd name="T29" fmla="*/ 196 h 811"/>
                  <a:gd name="T30" fmla="*/ 119 w 1259"/>
                  <a:gd name="T31" fmla="*/ 152 h 811"/>
                  <a:gd name="T32" fmla="*/ 54 w 1259"/>
                  <a:gd name="T33" fmla="*/ 109 h 811"/>
                  <a:gd name="T34" fmla="*/ 33 w 1259"/>
                  <a:gd name="T35" fmla="*/ 87 h 811"/>
                  <a:gd name="T36" fmla="*/ 16 w 1259"/>
                  <a:gd name="T37" fmla="*/ 60 h 811"/>
                  <a:gd name="T38" fmla="*/ 5 w 1259"/>
                  <a:gd name="T39" fmla="*/ 33 h 811"/>
                  <a:gd name="T40" fmla="*/ 0 w 1259"/>
                  <a:gd name="T41" fmla="*/ 0 h 811"/>
                  <a:gd name="T42" fmla="*/ 0 w 1259"/>
                  <a:gd name="T43" fmla="*/ 6 h 811"/>
                  <a:gd name="T44" fmla="*/ 0 w 1259"/>
                  <a:gd name="T45" fmla="*/ 11 h 811"/>
                  <a:gd name="T46" fmla="*/ 0 w 1259"/>
                  <a:gd name="T47" fmla="*/ 38 h 811"/>
                  <a:gd name="T48" fmla="*/ 5 w 1259"/>
                  <a:gd name="T49" fmla="*/ 60 h 811"/>
                  <a:gd name="T50" fmla="*/ 16 w 1259"/>
                  <a:gd name="T51" fmla="*/ 87 h 811"/>
                  <a:gd name="T52" fmla="*/ 33 w 1259"/>
                  <a:gd name="T53" fmla="*/ 114 h 811"/>
                  <a:gd name="T54" fmla="*/ 54 w 1259"/>
                  <a:gd name="T55" fmla="*/ 142 h 811"/>
                  <a:gd name="T56" fmla="*/ 87 w 1259"/>
                  <a:gd name="T57" fmla="*/ 174 h 811"/>
                  <a:gd name="T58" fmla="*/ 125 w 1259"/>
                  <a:gd name="T59" fmla="*/ 207 h 811"/>
                  <a:gd name="T60" fmla="*/ 179 w 1259"/>
                  <a:gd name="T61" fmla="*/ 240 h 811"/>
                  <a:gd name="T62" fmla="*/ 244 w 1259"/>
                  <a:gd name="T63" fmla="*/ 278 h 811"/>
                  <a:gd name="T64" fmla="*/ 326 w 1259"/>
                  <a:gd name="T65" fmla="*/ 310 h 811"/>
                  <a:gd name="T66" fmla="*/ 418 w 1259"/>
                  <a:gd name="T67" fmla="*/ 348 h 811"/>
                  <a:gd name="T68" fmla="*/ 526 w 1259"/>
                  <a:gd name="T69" fmla="*/ 381 h 811"/>
                  <a:gd name="T70" fmla="*/ 657 w 1259"/>
                  <a:gd name="T71" fmla="*/ 414 h 811"/>
                  <a:gd name="T72" fmla="*/ 749 w 1259"/>
                  <a:gd name="T73" fmla="*/ 435 h 811"/>
                  <a:gd name="T74" fmla="*/ 830 w 1259"/>
                  <a:gd name="T75" fmla="*/ 463 h 811"/>
                  <a:gd name="T76" fmla="*/ 901 w 1259"/>
                  <a:gd name="T77" fmla="*/ 490 h 811"/>
                  <a:gd name="T78" fmla="*/ 966 w 1259"/>
                  <a:gd name="T79" fmla="*/ 512 h 811"/>
                  <a:gd name="T80" fmla="*/ 1015 w 1259"/>
                  <a:gd name="T81" fmla="*/ 539 h 811"/>
                  <a:gd name="T82" fmla="*/ 1053 w 1259"/>
                  <a:gd name="T83" fmla="*/ 566 h 811"/>
                  <a:gd name="T84" fmla="*/ 1080 w 1259"/>
                  <a:gd name="T85" fmla="*/ 593 h 811"/>
                  <a:gd name="T86" fmla="*/ 1102 w 1259"/>
                  <a:gd name="T87" fmla="*/ 620 h 811"/>
                  <a:gd name="T88" fmla="*/ 1112 w 1259"/>
                  <a:gd name="T89" fmla="*/ 648 h 811"/>
                  <a:gd name="T90" fmla="*/ 1118 w 1259"/>
                  <a:gd name="T91" fmla="*/ 675 h 811"/>
                  <a:gd name="T92" fmla="*/ 1112 w 1259"/>
                  <a:gd name="T93" fmla="*/ 697 h 811"/>
                  <a:gd name="T94" fmla="*/ 1096 w 1259"/>
                  <a:gd name="T95" fmla="*/ 724 h 811"/>
                  <a:gd name="T96" fmla="*/ 1080 w 1259"/>
                  <a:gd name="T97" fmla="*/ 746 h 811"/>
                  <a:gd name="T98" fmla="*/ 1053 w 1259"/>
                  <a:gd name="T99" fmla="*/ 767 h 811"/>
                  <a:gd name="T100" fmla="*/ 1015 w 1259"/>
                  <a:gd name="T101" fmla="*/ 789 h 811"/>
                  <a:gd name="T102" fmla="*/ 977 w 1259"/>
                  <a:gd name="T103" fmla="*/ 811 h 811"/>
                  <a:gd name="T104" fmla="*/ 1047 w 1259"/>
                  <a:gd name="T105" fmla="*/ 789 h 811"/>
                  <a:gd name="T106" fmla="*/ 1107 w 1259"/>
                  <a:gd name="T107" fmla="*/ 767 h 811"/>
                  <a:gd name="T108" fmla="*/ 1156 w 1259"/>
                  <a:gd name="T109" fmla="*/ 746 h 811"/>
                  <a:gd name="T110" fmla="*/ 1199 w 1259"/>
                  <a:gd name="T111" fmla="*/ 724 h 811"/>
                  <a:gd name="T112" fmla="*/ 1226 w 1259"/>
                  <a:gd name="T113" fmla="*/ 702 h 811"/>
                  <a:gd name="T114" fmla="*/ 1248 w 1259"/>
                  <a:gd name="T115" fmla="*/ 675 h 811"/>
                  <a:gd name="T116" fmla="*/ 1259 w 1259"/>
                  <a:gd name="T117" fmla="*/ 648 h 811"/>
                  <a:gd name="T118" fmla="*/ 1259 w 1259"/>
                  <a:gd name="T119" fmla="*/ 615 h 811"/>
                  <a:gd name="T120" fmla="*/ 1259 w 1259"/>
                  <a:gd name="T121" fmla="*/ 615 h 8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259" h="811">
                    <a:moveTo>
                      <a:pt x="1259" y="615"/>
                    </a:moveTo>
                    <a:lnTo>
                      <a:pt x="1248" y="588"/>
                    </a:lnTo>
                    <a:lnTo>
                      <a:pt x="1237" y="566"/>
                    </a:lnTo>
                    <a:lnTo>
                      <a:pt x="1216" y="539"/>
                    </a:lnTo>
                    <a:lnTo>
                      <a:pt x="1188" y="517"/>
                    </a:lnTo>
                    <a:lnTo>
                      <a:pt x="1123" y="479"/>
                    </a:lnTo>
                    <a:lnTo>
                      <a:pt x="1042" y="441"/>
                    </a:lnTo>
                    <a:lnTo>
                      <a:pt x="944" y="408"/>
                    </a:lnTo>
                    <a:lnTo>
                      <a:pt x="841" y="381"/>
                    </a:lnTo>
                    <a:lnTo>
                      <a:pt x="727" y="348"/>
                    </a:lnTo>
                    <a:lnTo>
                      <a:pt x="613" y="321"/>
                    </a:lnTo>
                    <a:lnTo>
                      <a:pt x="499" y="294"/>
                    </a:lnTo>
                    <a:lnTo>
                      <a:pt x="391" y="261"/>
                    </a:lnTo>
                    <a:lnTo>
                      <a:pt x="288" y="229"/>
                    </a:lnTo>
                    <a:lnTo>
                      <a:pt x="195" y="196"/>
                    </a:lnTo>
                    <a:lnTo>
                      <a:pt x="119" y="152"/>
                    </a:lnTo>
                    <a:lnTo>
                      <a:pt x="54" y="109"/>
                    </a:lnTo>
                    <a:lnTo>
                      <a:pt x="33" y="87"/>
                    </a:lnTo>
                    <a:lnTo>
                      <a:pt x="16" y="60"/>
                    </a:lnTo>
                    <a:lnTo>
                      <a:pt x="5" y="33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0" y="38"/>
                    </a:lnTo>
                    <a:lnTo>
                      <a:pt x="5" y="60"/>
                    </a:lnTo>
                    <a:lnTo>
                      <a:pt x="16" y="87"/>
                    </a:lnTo>
                    <a:lnTo>
                      <a:pt x="33" y="114"/>
                    </a:lnTo>
                    <a:lnTo>
                      <a:pt x="54" y="142"/>
                    </a:lnTo>
                    <a:lnTo>
                      <a:pt x="87" y="174"/>
                    </a:lnTo>
                    <a:lnTo>
                      <a:pt x="125" y="207"/>
                    </a:lnTo>
                    <a:lnTo>
                      <a:pt x="179" y="240"/>
                    </a:lnTo>
                    <a:lnTo>
                      <a:pt x="244" y="278"/>
                    </a:lnTo>
                    <a:lnTo>
                      <a:pt x="326" y="310"/>
                    </a:lnTo>
                    <a:lnTo>
                      <a:pt x="418" y="348"/>
                    </a:lnTo>
                    <a:lnTo>
                      <a:pt x="526" y="381"/>
                    </a:lnTo>
                    <a:lnTo>
                      <a:pt x="657" y="414"/>
                    </a:lnTo>
                    <a:lnTo>
                      <a:pt x="749" y="435"/>
                    </a:lnTo>
                    <a:lnTo>
                      <a:pt x="830" y="463"/>
                    </a:lnTo>
                    <a:lnTo>
                      <a:pt x="901" y="490"/>
                    </a:lnTo>
                    <a:lnTo>
                      <a:pt x="966" y="512"/>
                    </a:lnTo>
                    <a:lnTo>
                      <a:pt x="1015" y="539"/>
                    </a:lnTo>
                    <a:lnTo>
                      <a:pt x="1053" y="566"/>
                    </a:lnTo>
                    <a:lnTo>
                      <a:pt x="1080" y="593"/>
                    </a:lnTo>
                    <a:lnTo>
                      <a:pt x="1102" y="620"/>
                    </a:lnTo>
                    <a:lnTo>
                      <a:pt x="1112" y="648"/>
                    </a:lnTo>
                    <a:lnTo>
                      <a:pt x="1118" y="675"/>
                    </a:lnTo>
                    <a:lnTo>
                      <a:pt x="1112" y="697"/>
                    </a:lnTo>
                    <a:lnTo>
                      <a:pt x="1096" y="724"/>
                    </a:lnTo>
                    <a:lnTo>
                      <a:pt x="1080" y="746"/>
                    </a:lnTo>
                    <a:lnTo>
                      <a:pt x="1053" y="767"/>
                    </a:lnTo>
                    <a:lnTo>
                      <a:pt x="1015" y="789"/>
                    </a:lnTo>
                    <a:lnTo>
                      <a:pt x="977" y="811"/>
                    </a:lnTo>
                    <a:lnTo>
                      <a:pt x="1047" y="789"/>
                    </a:lnTo>
                    <a:lnTo>
                      <a:pt x="1107" y="767"/>
                    </a:lnTo>
                    <a:lnTo>
                      <a:pt x="1156" y="746"/>
                    </a:lnTo>
                    <a:lnTo>
                      <a:pt x="1199" y="724"/>
                    </a:lnTo>
                    <a:lnTo>
                      <a:pt x="1226" y="702"/>
                    </a:lnTo>
                    <a:lnTo>
                      <a:pt x="1248" y="675"/>
                    </a:lnTo>
                    <a:lnTo>
                      <a:pt x="1259" y="648"/>
                    </a:lnTo>
                    <a:lnTo>
                      <a:pt x="1259" y="615"/>
                    </a:lnTo>
                    <a:lnTo>
                      <a:pt x="1259" y="61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0" name="Freeform 6"/>
              <p:cNvSpPr>
                <a:spLocks/>
              </p:cNvSpPr>
              <p:nvPr/>
            </p:nvSpPr>
            <p:spPr bwMode="hidden">
              <a:xfrm>
                <a:off x="2900" y="3346"/>
                <a:ext cx="2849" cy="969"/>
              </a:xfrm>
              <a:custGeom>
                <a:avLst/>
                <a:gdLst>
                  <a:gd name="T0" fmla="*/ 92 w 2849"/>
                  <a:gd name="T1" fmla="*/ 958 h 969"/>
                  <a:gd name="T2" fmla="*/ 0 w 2849"/>
                  <a:gd name="T3" fmla="*/ 969 h 969"/>
                  <a:gd name="T4" fmla="*/ 391 w 2849"/>
                  <a:gd name="T5" fmla="*/ 969 h 969"/>
                  <a:gd name="T6" fmla="*/ 434 w 2849"/>
                  <a:gd name="T7" fmla="*/ 947 h 969"/>
                  <a:gd name="T8" fmla="*/ 483 w 2849"/>
                  <a:gd name="T9" fmla="*/ 914 h 969"/>
                  <a:gd name="T10" fmla="*/ 554 w 2849"/>
                  <a:gd name="T11" fmla="*/ 876 h 969"/>
                  <a:gd name="T12" fmla="*/ 635 w 2849"/>
                  <a:gd name="T13" fmla="*/ 838 h 969"/>
                  <a:gd name="T14" fmla="*/ 727 w 2849"/>
                  <a:gd name="T15" fmla="*/ 794 h 969"/>
                  <a:gd name="T16" fmla="*/ 836 w 2849"/>
                  <a:gd name="T17" fmla="*/ 745 h 969"/>
                  <a:gd name="T18" fmla="*/ 961 w 2849"/>
                  <a:gd name="T19" fmla="*/ 696 h 969"/>
                  <a:gd name="T20" fmla="*/ 1102 w 2849"/>
                  <a:gd name="T21" fmla="*/ 642 h 969"/>
                  <a:gd name="T22" fmla="*/ 1259 w 2849"/>
                  <a:gd name="T23" fmla="*/ 582 h 969"/>
                  <a:gd name="T24" fmla="*/ 1433 w 2849"/>
                  <a:gd name="T25" fmla="*/ 522 h 969"/>
                  <a:gd name="T26" fmla="*/ 1623 w 2849"/>
                  <a:gd name="T27" fmla="*/ 462 h 969"/>
                  <a:gd name="T28" fmla="*/ 1829 w 2849"/>
                  <a:gd name="T29" fmla="*/ 403 h 969"/>
                  <a:gd name="T30" fmla="*/ 2057 w 2849"/>
                  <a:gd name="T31" fmla="*/ 343 h 969"/>
                  <a:gd name="T32" fmla="*/ 2301 w 2849"/>
                  <a:gd name="T33" fmla="*/ 283 h 969"/>
                  <a:gd name="T34" fmla="*/ 2567 w 2849"/>
                  <a:gd name="T35" fmla="*/ 223 h 969"/>
                  <a:gd name="T36" fmla="*/ 2849 w 2849"/>
                  <a:gd name="T37" fmla="*/ 163 h 969"/>
                  <a:gd name="T38" fmla="*/ 2849 w 2849"/>
                  <a:gd name="T39" fmla="*/ 0 h 969"/>
                  <a:gd name="T40" fmla="*/ 2817 w 2849"/>
                  <a:gd name="T41" fmla="*/ 16 h 969"/>
                  <a:gd name="T42" fmla="*/ 2773 w 2849"/>
                  <a:gd name="T43" fmla="*/ 33 h 969"/>
                  <a:gd name="T44" fmla="*/ 2719 w 2849"/>
                  <a:gd name="T45" fmla="*/ 54 h 969"/>
                  <a:gd name="T46" fmla="*/ 2648 w 2849"/>
                  <a:gd name="T47" fmla="*/ 76 h 969"/>
                  <a:gd name="T48" fmla="*/ 2572 w 2849"/>
                  <a:gd name="T49" fmla="*/ 98 h 969"/>
                  <a:gd name="T50" fmla="*/ 2491 w 2849"/>
                  <a:gd name="T51" fmla="*/ 120 h 969"/>
                  <a:gd name="T52" fmla="*/ 2399 w 2849"/>
                  <a:gd name="T53" fmla="*/ 147 h 969"/>
                  <a:gd name="T54" fmla="*/ 2301 w 2849"/>
                  <a:gd name="T55" fmla="*/ 169 h 969"/>
                  <a:gd name="T56" fmla="*/ 2095 w 2849"/>
                  <a:gd name="T57" fmla="*/ 223 h 969"/>
                  <a:gd name="T58" fmla="*/ 1889 w 2849"/>
                  <a:gd name="T59" fmla="*/ 277 h 969"/>
                  <a:gd name="T60" fmla="*/ 1688 w 2849"/>
                  <a:gd name="T61" fmla="*/ 326 h 969"/>
                  <a:gd name="T62" fmla="*/ 1590 w 2849"/>
                  <a:gd name="T63" fmla="*/ 354 h 969"/>
                  <a:gd name="T64" fmla="*/ 1503 w 2849"/>
                  <a:gd name="T65" fmla="*/ 381 h 969"/>
                  <a:gd name="T66" fmla="*/ 1107 w 2849"/>
                  <a:gd name="T67" fmla="*/ 506 h 969"/>
                  <a:gd name="T68" fmla="*/ 912 w 2849"/>
                  <a:gd name="T69" fmla="*/ 577 h 969"/>
                  <a:gd name="T70" fmla="*/ 727 w 2849"/>
                  <a:gd name="T71" fmla="*/ 647 h 969"/>
                  <a:gd name="T72" fmla="*/ 548 w 2849"/>
                  <a:gd name="T73" fmla="*/ 718 h 969"/>
                  <a:gd name="T74" fmla="*/ 380 w 2849"/>
                  <a:gd name="T75" fmla="*/ 794 h 969"/>
                  <a:gd name="T76" fmla="*/ 228 w 2849"/>
                  <a:gd name="T77" fmla="*/ 876 h 969"/>
                  <a:gd name="T78" fmla="*/ 92 w 2849"/>
                  <a:gd name="T79" fmla="*/ 958 h 969"/>
                  <a:gd name="T80" fmla="*/ 92 w 2849"/>
                  <a:gd name="T81" fmla="*/ 958 h 9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849" h="969">
                    <a:moveTo>
                      <a:pt x="92" y="958"/>
                    </a:moveTo>
                    <a:lnTo>
                      <a:pt x="0" y="969"/>
                    </a:lnTo>
                    <a:lnTo>
                      <a:pt x="391" y="969"/>
                    </a:lnTo>
                    <a:lnTo>
                      <a:pt x="434" y="947"/>
                    </a:lnTo>
                    <a:lnTo>
                      <a:pt x="483" y="914"/>
                    </a:lnTo>
                    <a:lnTo>
                      <a:pt x="554" y="876"/>
                    </a:lnTo>
                    <a:lnTo>
                      <a:pt x="635" y="838"/>
                    </a:lnTo>
                    <a:lnTo>
                      <a:pt x="727" y="794"/>
                    </a:lnTo>
                    <a:lnTo>
                      <a:pt x="836" y="745"/>
                    </a:lnTo>
                    <a:lnTo>
                      <a:pt x="961" y="696"/>
                    </a:lnTo>
                    <a:lnTo>
                      <a:pt x="1102" y="642"/>
                    </a:lnTo>
                    <a:lnTo>
                      <a:pt x="1259" y="582"/>
                    </a:lnTo>
                    <a:lnTo>
                      <a:pt x="1433" y="522"/>
                    </a:lnTo>
                    <a:lnTo>
                      <a:pt x="1623" y="462"/>
                    </a:lnTo>
                    <a:lnTo>
                      <a:pt x="1829" y="403"/>
                    </a:lnTo>
                    <a:lnTo>
                      <a:pt x="2057" y="343"/>
                    </a:lnTo>
                    <a:lnTo>
                      <a:pt x="2301" y="283"/>
                    </a:lnTo>
                    <a:lnTo>
                      <a:pt x="2567" y="223"/>
                    </a:lnTo>
                    <a:lnTo>
                      <a:pt x="2849" y="163"/>
                    </a:lnTo>
                    <a:lnTo>
                      <a:pt x="2849" y="0"/>
                    </a:lnTo>
                    <a:lnTo>
                      <a:pt x="2817" y="16"/>
                    </a:lnTo>
                    <a:lnTo>
                      <a:pt x="2773" y="33"/>
                    </a:lnTo>
                    <a:lnTo>
                      <a:pt x="2719" y="54"/>
                    </a:lnTo>
                    <a:lnTo>
                      <a:pt x="2648" y="76"/>
                    </a:lnTo>
                    <a:lnTo>
                      <a:pt x="2572" y="98"/>
                    </a:lnTo>
                    <a:lnTo>
                      <a:pt x="2491" y="120"/>
                    </a:lnTo>
                    <a:lnTo>
                      <a:pt x="2399" y="147"/>
                    </a:lnTo>
                    <a:lnTo>
                      <a:pt x="2301" y="169"/>
                    </a:lnTo>
                    <a:lnTo>
                      <a:pt x="2095" y="223"/>
                    </a:lnTo>
                    <a:lnTo>
                      <a:pt x="1889" y="277"/>
                    </a:lnTo>
                    <a:lnTo>
                      <a:pt x="1688" y="326"/>
                    </a:lnTo>
                    <a:lnTo>
                      <a:pt x="1590" y="354"/>
                    </a:lnTo>
                    <a:lnTo>
                      <a:pt x="1503" y="381"/>
                    </a:lnTo>
                    <a:lnTo>
                      <a:pt x="1107" y="506"/>
                    </a:lnTo>
                    <a:lnTo>
                      <a:pt x="912" y="577"/>
                    </a:lnTo>
                    <a:lnTo>
                      <a:pt x="727" y="647"/>
                    </a:lnTo>
                    <a:lnTo>
                      <a:pt x="548" y="718"/>
                    </a:lnTo>
                    <a:lnTo>
                      <a:pt x="380" y="794"/>
                    </a:lnTo>
                    <a:lnTo>
                      <a:pt x="228" y="876"/>
                    </a:lnTo>
                    <a:lnTo>
                      <a:pt x="92" y="958"/>
                    </a:lnTo>
                    <a:lnTo>
                      <a:pt x="92" y="95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1961"/>
                      <a:invGamma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1" name="Freeform 7"/>
              <p:cNvSpPr>
                <a:spLocks/>
              </p:cNvSpPr>
              <p:nvPr/>
            </p:nvSpPr>
            <p:spPr bwMode="hidden">
              <a:xfrm>
                <a:off x="2748" y="2230"/>
                <a:ext cx="3007" cy="2085"/>
              </a:xfrm>
              <a:custGeom>
                <a:avLst/>
                <a:gdLst>
                  <a:gd name="T0" fmla="*/ 1433 w 3007"/>
                  <a:gd name="T1" fmla="*/ 474 h 2085"/>
                  <a:gd name="T2" fmla="*/ 1460 w 3007"/>
                  <a:gd name="T3" fmla="*/ 528 h 2085"/>
                  <a:gd name="T4" fmla="*/ 1541 w 3007"/>
                  <a:gd name="T5" fmla="*/ 593 h 2085"/>
                  <a:gd name="T6" fmla="*/ 1715 w 3007"/>
                  <a:gd name="T7" fmla="*/ 670 h 2085"/>
                  <a:gd name="T8" fmla="*/ 1927 w 3007"/>
                  <a:gd name="T9" fmla="*/ 735 h 2085"/>
                  <a:gd name="T10" fmla="*/ 2155 w 3007"/>
                  <a:gd name="T11" fmla="*/ 789 h 2085"/>
                  <a:gd name="T12" fmla="*/ 2372 w 3007"/>
                  <a:gd name="T13" fmla="*/ 849 h 2085"/>
                  <a:gd name="T14" fmla="*/ 2551 w 3007"/>
                  <a:gd name="T15" fmla="*/ 920 h 2085"/>
                  <a:gd name="T16" fmla="*/ 2638 w 3007"/>
                  <a:gd name="T17" fmla="*/ 980 h 2085"/>
                  <a:gd name="T18" fmla="*/ 2676 w 3007"/>
                  <a:gd name="T19" fmla="*/ 1029 h 2085"/>
                  <a:gd name="T20" fmla="*/ 2681 w 3007"/>
                  <a:gd name="T21" fmla="*/ 1083 h 2085"/>
                  <a:gd name="T22" fmla="*/ 2665 w 3007"/>
                  <a:gd name="T23" fmla="*/ 1127 h 2085"/>
                  <a:gd name="T24" fmla="*/ 2616 w 3007"/>
                  <a:gd name="T25" fmla="*/ 1170 h 2085"/>
                  <a:gd name="T26" fmla="*/ 2545 w 3007"/>
                  <a:gd name="T27" fmla="*/ 1208 h 2085"/>
                  <a:gd name="T28" fmla="*/ 2448 w 3007"/>
                  <a:gd name="T29" fmla="*/ 1241 h 2085"/>
                  <a:gd name="T30" fmla="*/ 2328 w 3007"/>
                  <a:gd name="T31" fmla="*/ 1274 h 2085"/>
                  <a:gd name="T32" fmla="*/ 2106 w 3007"/>
                  <a:gd name="T33" fmla="*/ 1328 h 2085"/>
                  <a:gd name="T34" fmla="*/ 1742 w 3007"/>
                  <a:gd name="T35" fmla="*/ 1421 h 2085"/>
                  <a:gd name="T36" fmla="*/ 1308 w 3007"/>
                  <a:gd name="T37" fmla="*/ 1540 h 2085"/>
                  <a:gd name="T38" fmla="*/ 820 w 3007"/>
                  <a:gd name="T39" fmla="*/ 1709 h 2085"/>
                  <a:gd name="T40" fmla="*/ 282 w 3007"/>
                  <a:gd name="T41" fmla="*/ 1943 h 2085"/>
                  <a:gd name="T42" fmla="*/ 152 w 3007"/>
                  <a:gd name="T43" fmla="*/ 2085 h 2085"/>
                  <a:gd name="T44" fmla="*/ 386 w 3007"/>
                  <a:gd name="T45" fmla="*/ 1992 h 2085"/>
                  <a:gd name="T46" fmla="*/ 700 w 3007"/>
                  <a:gd name="T47" fmla="*/ 1834 h 2085"/>
                  <a:gd name="T48" fmla="*/ 1064 w 3007"/>
                  <a:gd name="T49" fmla="*/ 1693 h 2085"/>
                  <a:gd name="T50" fmla="*/ 1661 w 3007"/>
                  <a:gd name="T51" fmla="*/ 1497 h 2085"/>
                  <a:gd name="T52" fmla="*/ 1845 w 3007"/>
                  <a:gd name="T53" fmla="*/ 1442 h 2085"/>
                  <a:gd name="T54" fmla="*/ 2252 w 3007"/>
                  <a:gd name="T55" fmla="*/ 1339 h 2085"/>
                  <a:gd name="T56" fmla="*/ 2551 w 3007"/>
                  <a:gd name="T57" fmla="*/ 1263 h 2085"/>
                  <a:gd name="T58" fmla="*/ 2730 w 3007"/>
                  <a:gd name="T59" fmla="*/ 1214 h 2085"/>
                  <a:gd name="T60" fmla="*/ 2876 w 3007"/>
                  <a:gd name="T61" fmla="*/ 1170 h 2085"/>
                  <a:gd name="T62" fmla="*/ 2974 w 3007"/>
                  <a:gd name="T63" fmla="*/ 1132 h 2085"/>
                  <a:gd name="T64" fmla="*/ 3007 w 3007"/>
                  <a:gd name="T65" fmla="*/ 871 h 2085"/>
                  <a:gd name="T66" fmla="*/ 2860 w 3007"/>
                  <a:gd name="T67" fmla="*/ 844 h 2085"/>
                  <a:gd name="T68" fmla="*/ 2670 w 3007"/>
                  <a:gd name="T69" fmla="*/ 806 h 2085"/>
                  <a:gd name="T70" fmla="*/ 2458 w 3007"/>
                  <a:gd name="T71" fmla="*/ 757 h 2085"/>
                  <a:gd name="T72" fmla="*/ 2138 w 3007"/>
                  <a:gd name="T73" fmla="*/ 670 h 2085"/>
                  <a:gd name="T74" fmla="*/ 1959 w 3007"/>
                  <a:gd name="T75" fmla="*/ 604 h 2085"/>
                  <a:gd name="T76" fmla="*/ 1824 w 3007"/>
                  <a:gd name="T77" fmla="*/ 534 h 2085"/>
                  <a:gd name="T78" fmla="*/ 1769 w 3007"/>
                  <a:gd name="T79" fmla="*/ 474 h 2085"/>
                  <a:gd name="T80" fmla="*/ 1753 w 3007"/>
                  <a:gd name="T81" fmla="*/ 436 h 2085"/>
                  <a:gd name="T82" fmla="*/ 1780 w 3007"/>
                  <a:gd name="T83" fmla="*/ 381 h 2085"/>
                  <a:gd name="T84" fmla="*/ 1862 w 3007"/>
                  <a:gd name="T85" fmla="*/ 316 h 2085"/>
                  <a:gd name="T86" fmla="*/ 1986 w 3007"/>
                  <a:gd name="T87" fmla="*/ 267 h 2085"/>
                  <a:gd name="T88" fmla="*/ 2149 w 3007"/>
                  <a:gd name="T89" fmla="*/ 229 h 2085"/>
                  <a:gd name="T90" fmla="*/ 2431 w 3007"/>
                  <a:gd name="T91" fmla="*/ 180 h 2085"/>
                  <a:gd name="T92" fmla="*/ 2827 w 3007"/>
                  <a:gd name="T93" fmla="*/ 125 h 2085"/>
                  <a:gd name="T94" fmla="*/ 3007 w 3007"/>
                  <a:gd name="T95" fmla="*/ 87 h 2085"/>
                  <a:gd name="T96" fmla="*/ 2909 w 3007"/>
                  <a:gd name="T97" fmla="*/ 22 h 2085"/>
                  <a:gd name="T98" fmla="*/ 2676 w 3007"/>
                  <a:gd name="T99" fmla="*/ 66 h 2085"/>
                  <a:gd name="T100" fmla="*/ 2285 w 3007"/>
                  <a:gd name="T101" fmla="*/ 120 h 2085"/>
                  <a:gd name="T102" fmla="*/ 2030 w 3007"/>
                  <a:gd name="T103" fmla="*/ 158 h 2085"/>
                  <a:gd name="T104" fmla="*/ 1791 w 3007"/>
                  <a:gd name="T105" fmla="*/ 202 h 2085"/>
                  <a:gd name="T106" fmla="*/ 1601 w 3007"/>
                  <a:gd name="T107" fmla="*/ 261 h 2085"/>
                  <a:gd name="T108" fmla="*/ 1471 w 3007"/>
                  <a:gd name="T109" fmla="*/ 338 h 2085"/>
                  <a:gd name="T110" fmla="*/ 1438 w 3007"/>
                  <a:gd name="T111" fmla="*/ 387 h 2085"/>
                  <a:gd name="T112" fmla="*/ 1427 w 3007"/>
                  <a:gd name="T113" fmla="*/ 441 h 2085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0" t="0" r="r" b="b"/>
                <a:pathLst>
                  <a:path w="3007" h="2085">
                    <a:moveTo>
                      <a:pt x="1427" y="441"/>
                    </a:moveTo>
                    <a:lnTo>
                      <a:pt x="1433" y="474"/>
                    </a:lnTo>
                    <a:lnTo>
                      <a:pt x="1444" y="501"/>
                    </a:lnTo>
                    <a:lnTo>
                      <a:pt x="1460" y="528"/>
                    </a:lnTo>
                    <a:lnTo>
                      <a:pt x="1482" y="550"/>
                    </a:lnTo>
                    <a:lnTo>
                      <a:pt x="1541" y="593"/>
                    </a:lnTo>
                    <a:lnTo>
                      <a:pt x="1623" y="637"/>
                    </a:lnTo>
                    <a:lnTo>
                      <a:pt x="1715" y="670"/>
                    </a:lnTo>
                    <a:lnTo>
                      <a:pt x="1818" y="702"/>
                    </a:lnTo>
                    <a:lnTo>
                      <a:pt x="1927" y="735"/>
                    </a:lnTo>
                    <a:lnTo>
                      <a:pt x="2041" y="762"/>
                    </a:lnTo>
                    <a:lnTo>
                      <a:pt x="2155" y="789"/>
                    </a:lnTo>
                    <a:lnTo>
                      <a:pt x="2269" y="822"/>
                    </a:lnTo>
                    <a:lnTo>
                      <a:pt x="2372" y="849"/>
                    </a:lnTo>
                    <a:lnTo>
                      <a:pt x="2464" y="882"/>
                    </a:lnTo>
                    <a:lnTo>
                      <a:pt x="2551" y="920"/>
                    </a:lnTo>
                    <a:lnTo>
                      <a:pt x="2616" y="958"/>
                    </a:lnTo>
                    <a:lnTo>
                      <a:pt x="2638" y="980"/>
                    </a:lnTo>
                    <a:lnTo>
                      <a:pt x="2659" y="1007"/>
                    </a:lnTo>
                    <a:lnTo>
                      <a:pt x="2676" y="1029"/>
                    </a:lnTo>
                    <a:lnTo>
                      <a:pt x="2681" y="1056"/>
                    </a:lnTo>
                    <a:lnTo>
                      <a:pt x="2681" y="1083"/>
                    </a:lnTo>
                    <a:lnTo>
                      <a:pt x="2676" y="1105"/>
                    </a:lnTo>
                    <a:lnTo>
                      <a:pt x="2665" y="1127"/>
                    </a:lnTo>
                    <a:lnTo>
                      <a:pt x="2643" y="1149"/>
                    </a:lnTo>
                    <a:lnTo>
                      <a:pt x="2616" y="1170"/>
                    </a:lnTo>
                    <a:lnTo>
                      <a:pt x="2583" y="1187"/>
                    </a:lnTo>
                    <a:lnTo>
                      <a:pt x="2545" y="1208"/>
                    </a:lnTo>
                    <a:lnTo>
                      <a:pt x="2502" y="1225"/>
                    </a:lnTo>
                    <a:lnTo>
                      <a:pt x="2448" y="1241"/>
                    </a:lnTo>
                    <a:lnTo>
                      <a:pt x="2388" y="1257"/>
                    </a:lnTo>
                    <a:lnTo>
                      <a:pt x="2328" y="1274"/>
                    </a:lnTo>
                    <a:lnTo>
                      <a:pt x="2258" y="1290"/>
                    </a:lnTo>
                    <a:lnTo>
                      <a:pt x="2106" y="1328"/>
                    </a:lnTo>
                    <a:lnTo>
                      <a:pt x="1932" y="1372"/>
                    </a:lnTo>
                    <a:lnTo>
                      <a:pt x="1742" y="1421"/>
                    </a:lnTo>
                    <a:lnTo>
                      <a:pt x="1531" y="1475"/>
                    </a:lnTo>
                    <a:lnTo>
                      <a:pt x="1308" y="1540"/>
                    </a:lnTo>
                    <a:lnTo>
                      <a:pt x="1069" y="1617"/>
                    </a:lnTo>
                    <a:lnTo>
                      <a:pt x="820" y="1709"/>
                    </a:lnTo>
                    <a:lnTo>
                      <a:pt x="554" y="1818"/>
                    </a:lnTo>
                    <a:lnTo>
                      <a:pt x="282" y="1943"/>
                    </a:lnTo>
                    <a:lnTo>
                      <a:pt x="0" y="2085"/>
                    </a:lnTo>
                    <a:lnTo>
                      <a:pt x="152" y="2085"/>
                    </a:lnTo>
                    <a:lnTo>
                      <a:pt x="244" y="2074"/>
                    </a:lnTo>
                    <a:lnTo>
                      <a:pt x="386" y="1992"/>
                    </a:lnTo>
                    <a:lnTo>
                      <a:pt x="537" y="1910"/>
                    </a:lnTo>
                    <a:lnTo>
                      <a:pt x="700" y="1834"/>
                    </a:lnTo>
                    <a:lnTo>
                      <a:pt x="879" y="1763"/>
                    </a:lnTo>
                    <a:lnTo>
                      <a:pt x="1064" y="1693"/>
                    </a:lnTo>
                    <a:lnTo>
                      <a:pt x="1259" y="1622"/>
                    </a:lnTo>
                    <a:lnTo>
                      <a:pt x="1661" y="1497"/>
                    </a:lnTo>
                    <a:lnTo>
                      <a:pt x="1748" y="1470"/>
                    </a:lnTo>
                    <a:lnTo>
                      <a:pt x="1845" y="1442"/>
                    </a:lnTo>
                    <a:lnTo>
                      <a:pt x="2046" y="1393"/>
                    </a:lnTo>
                    <a:lnTo>
                      <a:pt x="2252" y="1339"/>
                    </a:lnTo>
                    <a:lnTo>
                      <a:pt x="2458" y="1285"/>
                    </a:lnTo>
                    <a:lnTo>
                      <a:pt x="2551" y="1263"/>
                    </a:lnTo>
                    <a:lnTo>
                      <a:pt x="2643" y="1236"/>
                    </a:lnTo>
                    <a:lnTo>
                      <a:pt x="2730" y="1214"/>
                    </a:lnTo>
                    <a:lnTo>
                      <a:pt x="2806" y="1192"/>
                    </a:lnTo>
                    <a:lnTo>
                      <a:pt x="2876" y="1170"/>
                    </a:lnTo>
                    <a:lnTo>
                      <a:pt x="2931" y="1149"/>
                    </a:lnTo>
                    <a:lnTo>
                      <a:pt x="2974" y="1132"/>
                    </a:lnTo>
                    <a:lnTo>
                      <a:pt x="3007" y="1116"/>
                    </a:lnTo>
                    <a:lnTo>
                      <a:pt x="3007" y="871"/>
                    </a:lnTo>
                    <a:lnTo>
                      <a:pt x="2941" y="860"/>
                    </a:lnTo>
                    <a:lnTo>
                      <a:pt x="2860" y="844"/>
                    </a:lnTo>
                    <a:lnTo>
                      <a:pt x="2773" y="827"/>
                    </a:lnTo>
                    <a:lnTo>
                      <a:pt x="2670" y="806"/>
                    </a:lnTo>
                    <a:lnTo>
                      <a:pt x="2567" y="784"/>
                    </a:lnTo>
                    <a:lnTo>
                      <a:pt x="2458" y="757"/>
                    </a:lnTo>
                    <a:lnTo>
                      <a:pt x="2241" y="702"/>
                    </a:lnTo>
                    <a:lnTo>
                      <a:pt x="2138" y="670"/>
                    </a:lnTo>
                    <a:lnTo>
                      <a:pt x="2046" y="637"/>
                    </a:lnTo>
                    <a:lnTo>
                      <a:pt x="1959" y="604"/>
                    </a:lnTo>
                    <a:lnTo>
                      <a:pt x="1883" y="566"/>
                    </a:lnTo>
                    <a:lnTo>
                      <a:pt x="1824" y="534"/>
                    </a:lnTo>
                    <a:lnTo>
                      <a:pt x="1780" y="495"/>
                    </a:lnTo>
                    <a:lnTo>
                      <a:pt x="1769" y="474"/>
                    </a:lnTo>
                    <a:lnTo>
                      <a:pt x="1758" y="457"/>
                    </a:lnTo>
                    <a:lnTo>
                      <a:pt x="1753" y="436"/>
                    </a:lnTo>
                    <a:lnTo>
                      <a:pt x="1758" y="419"/>
                    </a:lnTo>
                    <a:lnTo>
                      <a:pt x="1780" y="381"/>
                    </a:lnTo>
                    <a:lnTo>
                      <a:pt x="1813" y="343"/>
                    </a:lnTo>
                    <a:lnTo>
                      <a:pt x="1862" y="316"/>
                    </a:lnTo>
                    <a:lnTo>
                      <a:pt x="1921" y="289"/>
                    </a:lnTo>
                    <a:lnTo>
                      <a:pt x="1986" y="267"/>
                    </a:lnTo>
                    <a:lnTo>
                      <a:pt x="2062" y="245"/>
                    </a:lnTo>
                    <a:lnTo>
                      <a:pt x="2149" y="229"/>
                    </a:lnTo>
                    <a:lnTo>
                      <a:pt x="2236" y="213"/>
                    </a:lnTo>
                    <a:lnTo>
                      <a:pt x="2431" y="180"/>
                    </a:lnTo>
                    <a:lnTo>
                      <a:pt x="2627" y="158"/>
                    </a:lnTo>
                    <a:lnTo>
                      <a:pt x="2827" y="125"/>
                    </a:lnTo>
                    <a:lnTo>
                      <a:pt x="2920" y="109"/>
                    </a:lnTo>
                    <a:lnTo>
                      <a:pt x="3007" y="87"/>
                    </a:lnTo>
                    <a:lnTo>
                      <a:pt x="3007" y="0"/>
                    </a:lnTo>
                    <a:lnTo>
                      <a:pt x="2909" y="22"/>
                    </a:lnTo>
                    <a:lnTo>
                      <a:pt x="2795" y="44"/>
                    </a:lnTo>
                    <a:lnTo>
                      <a:pt x="2676" y="66"/>
                    </a:lnTo>
                    <a:lnTo>
                      <a:pt x="2551" y="82"/>
                    </a:lnTo>
                    <a:lnTo>
                      <a:pt x="2285" y="120"/>
                    </a:lnTo>
                    <a:lnTo>
                      <a:pt x="2155" y="136"/>
                    </a:lnTo>
                    <a:lnTo>
                      <a:pt x="2030" y="158"/>
                    </a:lnTo>
                    <a:lnTo>
                      <a:pt x="1905" y="174"/>
                    </a:lnTo>
                    <a:lnTo>
                      <a:pt x="1791" y="202"/>
                    </a:lnTo>
                    <a:lnTo>
                      <a:pt x="1688" y="229"/>
                    </a:lnTo>
                    <a:lnTo>
                      <a:pt x="1601" y="261"/>
                    </a:lnTo>
                    <a:lnTo>
                      <a:pt x="1525" y="300"/>
                    </a:lnTo>
                    <a:lnTo>
                      <a:pt x="1471" y="338"/>
                    </a:lnTo>
                    <a:lnTo>
                      <a:pt x="1455" y="359"/>
                    </a:lnTo>
                    <a:lnTo>
                      <a:pt x="1438" y="387"/>
                    </a:lnTo>
                    <a:lnTo>
                      <a:pt x="1427" y="414"/>
                    </a:lnTo>
                    <a:lnTo>
                      <a:pt x="1427" y="441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" name="Freeform 8"/>
              <p:cNvSpPr>
                <a:spLocks/>
              </p:cNvSpPr>
              <p:nvPr/>
            </p:nvSpPr>
            <p:spPr bwMode="hidden">
              <a:xfrm>
                <a:off x="4501" y="2317"/>
                <a:ext cx="1248" cy="539"/>
              </a:xfrm>
              <a:custGeom>
                <a:avLst/>
                <a:gdLst>
                  <a:gd name="T0" fmla="*/ 0 w 1248"/>
                  <a:gd name="T1" fmla="*/ 332 h 539"/>
                  <a:gd name="T2" fmla="*/ 0 w 1248"/>
                  <a:gd name="T3" fmla="*/ 360 h 539"/>
                  <a:gd name="T4" fmla="*/ 5 w 1248"/>
                  <a:gd name="T5" fmla="*/ 387 h 539"/>
                  <a:gd name="T6" fmla="*/ 27 w 1248"/>
                  <a:gd name="T7" fmla="*/ 414 h 539"/>
                  <a:gd name="T8" fmla="*/ 54 w 1248"/>
                  <a:gd name="T9" fmla="*/ 436 h 539"/>
                  <a:gd name="T10" fmla="*/ 92 w 1248"/>
                  <a:gd name="T11" fmla="*/ 463 h 539"/>
                  <a:gd name="T12" fmla="*/ 141 w 1248"/>
                  <a:gd name="T13" fmla="*/ 490 h 539"/>
                  <a:gd name="T14" fmla="*/ 195 w 1248"/>
                  <a:gd name="T15" fmla="*/ 512 h 539"/>
                  <a:gd name="T16" fmla="*/ 255 w 1248"/>
                  <a:gd name="T17" fmla="*/ 539 h 539"/>
                  <a:gd name="T18" fmla="*/ 212 w 1248"/>
                  <a:gd name="T19" fmla="*/ 517 h 539"/>
                  <a:gd name="T20" fmla="*/ 179 w 1248"/>
                  <a:gd name="T21" fmla="*/ 490 h 539"/>
                  <a:gd name="T22" fmla="*/ 157 w 1248"/>
                  <a:gd name="T23" fmla="*/ 468 h 539"/>
                  <a:gd name="T24" fmla="*/ 141 w 1248"/>
                  <a:gd name="T25" fmla="*/ 447 h 539"/>
                  <a:gd name="T26" fmla="*/ 136 w 1248"/>
                  <a:gd name="T27" fmla="*/ 425 h 539"/>
                  <a:gd name="T28" fmla="*/ 136 w 1248"/>
                  <a:gd name="T29" fmla="*/ 403 h 539"/>
                  <a:gd name="T30" fmla="*/ 141 w 1248"/>
                  <a:gd name="T31" fmla="*/ 381 h 539"/>
                  <a:gd name="T32" fmla="*/ 157 w 1248"/>
                  <a:gd name="T33" fmla="*/ 365 h 539"/>
                  <a:gd name="T34" fmla="*/ 179 w 1248"/>
                  <a:gd name="T35" fmla="*/ 343 h 539"/>
                  <a:gd name="T36" fmla="*/ 201 w 1248"/>
                  <a:gd name="T37" fmla="*/ 327 h 539"/>
                  <a:gd name="T38" fmla="*/ 266 w 1248"/>
                  <a:gd name="T39" fmla="*/ 294 h 539"/>
                  <a:gd name="T40" fmla="*/ 353 w 1248"/>
                  <a:gd name="T41" fmla="*/ 262 h 539"/>
                  <a:gd name="T42" fmla="*/ 445 w 1248"/>
                  <a:gd name="T43" fmla="*/ 234 h 539"/>
                  <a:gd name="T44" fmla="*/ 554 w 1248"/>
                  <a:gd name="T45" fmla="*/ 213 h 539"/>
                  <a:gd name="T46" fmla="*/ 662 w 1248"/>
                  <a:gd name="T47" fmla="*/ 191 h 539"/>
                  <a:gd name="T48" fmla="*/ 890 w 1248"/>
                  <a:gd name="T49" fmla="*/ 153 h 539"/>
                  <a:gd name="T50" fmla="*/ 993 w 1248"/>
                  <a:gd name="T51" fmla="*/ 136 h 539"/>
                  <a:gd name="T52" fmla="*/ 1091 w 1248"/>
                  <a:gd name="T53" fmla="*/ 120 h 539"/>
                  <a:gd name="T54" fmla="*/ 1178 w 1248"/>
                  <a:gd name="T55" fmla="*/ 115 h 539"/>
                  <a:gd name="T56" fmla="*/ 1248 w 1248"/>
                  <a:gd name="T57" fmla="*/ 104 h 539"/>
                  <a:gd name="T58" fmla="*/ 1248 w 1248"/>
                  <a:gd name="T59" fmla="*/ 0 h 539"/>
                  <a:gd name="T60" fmla="*/ 1161 w 1248"/>
                  <a:gd name="T61" fmla="*/ 22 h 539"/>
                  <a:gd name="T62" fmla="*/ 1069 w 1248"/>
                  <a:gd name="T63" fmla="*/ 38 h 539"/>
                  <a:gd name="T64" fmla="*/ 874 w 1248"/>
                  <a:gd name="T65" fmla="*/ 71 h 539"/>
                  <a:gd name="T66" fmla="*/ 673 w 1248"/>
                  <a:gd name="T67" fmla="*/ 93 h 539"/>
                  <a:gd name="T68" fmla="*/ 483 w 1248"/>
                  <a:gd name="T69" fmla="*/ 126 h 539"/>
                  <a:gd name="T70" fmla="*/ 391 w 1248"/>
                  <a:gd name="T71" fmla="*/ 142 h 539"/>
                  <a:gd name="T72" fmla="*/ 309 w 1248"/>
                  <a:gd name="T73" fmla="*/ 158 h 539"/>
                  <a:gd name="T74" fmla="*/ 228 w 1248"/>
                  <a:gd name="T75" fmla="*/ 180 h 539"/>
                  <a:gd name="T76" fmla="*/ 163 w 1248"/>
                  <a:gd name="T77" fmla="*/ 202 h 539"/>
                  <a:gd name="T78" fmla="*/ 103 w 1248"/>
                  <a:gd name="T79" fmla="*/ 229 h 539"/>
                  <a:gd name="T80" fmla="*/ 54 w 1248"/>
                  <a:gd name="T81" fmla="*/ 256 h 539"/>
                  <a:gd name="T82" fmla="*/ 22 w 1248"/>
                  <a:gd name="T83" fmla="*/ 294 h 539"/>
                  <a:gd name="T84" fmla="*/ 0 w 1248"/>
                  <a:gd name="T85" fmla="*/ 332 h 539"/>
                  <a:gd name="T86" fmla="*/ 0 w 1248"/>
                  <a:gd name="T87" fmla="*/ 332 h 5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248" h="539">
                    <a:moveTo>
                      <a:pt x="0" y="332"/>
                    </a:moveTo>
                    <a:lnTo>
                      <a:pt x="0" y="360"/>
                    </a:lnTo>
                    <a:lnTo>
                      <a:pt x="5" y="387"/>
                    </a:lnTo>
                    <a:lnTo>
                      <a:pt x="27" y="414"/>
                    </a:lnTo>
                    <a:lnTo>
                      <a:pt x="54" y="436"/>
                    </a:lnTo>
                    <a:lnTo>
                      <a:pt x="92" y="463"/>
                    </a:lnTo>
                    <a:lnTo>
                      <a:pt x="141" y="490"/>
                    </a:lnTo>
                    <a:lnTo>
                      <a:pt x="195" y="512"/>
                    </a:lnTo>
                    <a:lnTo>
                      <a:pt x="255" y="539"/>
                    </a:lnTo>
                    <a:lnTo>
                      <a:pt x="212" y="517"/>
                    </a:lnTo>
                    <a:lnTo>
                      <a:pt x="179" y="490"/>
                    </a:lnTo>
                    <a:lnTo>
                      <a:pt x="157" y="468"/>
                    </a:lnTo>
                    <a:lnTo>
                      <a:pt x="141" y="447"/>
                    </a:lnTo>
                    <a:lnTo>
                      <a:pt x="136" y="425"/>
                    </a:lnTo>
                    <a:lnTo>
                      <a:pt x="136" y="403"/>
                    </a:lnTo>
                    <a:lnTo>
                      <a:pt x="141" y="381"/>
                    </a:lnTo>
                    <a:lnTo>
                      <a:pt x="157" y="365"/>
                    </a:lnTo>
                    <a:lnTo>
                      <a:pt x="179" y="343"/>
                    </a:lnTo>
                    <a:lnTo>
                      <a:pt x="201" y="327"/>
                    </a:lnTo>
                    <a:lnTo>
                      <a:pt x="266" y="294"/>
                    </a:lnTo>
                    <a:lnTo>
                      <a:pt x="353" y="262"/>
                    </a:lnTo>
                    <a:lnTo>
                      <a:pt x="445" y="234"/>
                    </a:lnTo>
                    <a:lnTo>
                      <a:pt x="554" y="213"/>
                    </a:lnTo>
                    <a:lnTo>
                      <a:pt x="662" y="191"/>
                    </a:lnTo>
                    <a:lnTo>
                      <a:pt x="890" y="153"/>
                    </a:lnTo>
                    <a:lnTo>
                      <a:pt x="993" y="136"/>
                    </a:lnTo>
                    <a:lnTo>
                      <a:pt x="1091" y="120"/>
                    </a:lnTo>
                    <a:lnTo>
                      <a:pt x="1178" y="115"/>
                    </a:lnTo>
                    <a:lnTo>
                      <a:pt x="1248" y="104"/>
                    </a:lnTo>
                    <a:lnTo>
                      <a:pt x="1248" y="0"/>
                    </a:lnTo>
                    <a:lnTo>
                      <a:pt x="1161" y="22"/>
                    </a:lnTo>
                    <a:lnTo>
                      <a:pt x="1069" y="38"/>
                    </a:lnTo>
                    <a:lnTo>
                      <a:pt x="874" y="71"/>
                    </a:lnTo>
                    <a:lnTo>
                      <a:pt x="673" y="93"/>
                    </a:lnTo>
                    <a:lnTo>
                      <a:pt x="483" y="126"/>
                    </a:lnTo>
                    <a:lnTo>
                      <a:pt x="391" y="142"/>
                    </a:lnTo>
                    <a:lnTo>
                      <a:pt x="309" y="158"/>
                    </a:lnTo>
                    <a:lnTo>
                      <a:pt x="228" y="180"/>
                    </a:lnTo>
                    <a:lnTo>
                      <a:pt x="163" y="202"/>
                    </a:lnTo>
                    <a:lnTo>
                      <a:pt x="103" y="229"/>
                    </a:lnTo>
                    <a:lnTo>
                      <a:pt x="54" y="256"/>
                    </a:lnTo>
                    <a:lnTo>
                      <a:pt x="22" y="294"/>
                    </a:lnTo>
                    <a:lnTo>
                      <a:pt x="0" y="332"/>
                    </a:lnTo>
                    <a:lnTo>
                      <a:pt x="0" y="33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7843"/>
                      <a:invGamma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</p:grpSp>
        <p:sp>
          <p:nvSpPr>
            <p:cNvPr id="6" name="Freeform 9"/>
            <p:cNvSpPr>
              <a:spLocks/>
            </p:cNvSpPr>
            <p:nvPr/>
          </p:nvSpPr>
          <p:spPr bwMode="hidden">
            <a:xfrm>
              <a:off x="3322" y="1341"/>
              <a:ext cx="1825" cy="1537"/>
            </a:xfrm>
            <a:custGeom>
              <a:avLst/>
              <a:gdLst>
                <a:gd name="T0" fmla="*/ 982 w 2296"/>
                <a:gd name="T1" fmla="*/ 1061 h 1469"/>
                <a:gd name="T2" fmla="*/ 1357 w 2296"/>
                <a:gd name="T3" fmla="*/ 1012 h 1469"/>
                <a:gd name="T4" fmla="*/ 1666 w 2296"/>
                <a:gd name="T5" fmla="*/ 957 h 1469"/>
                <a:gd name="T6" fmla="*/ 1916 w 2296"/>
                <a:gd name="T7" fmla="*/ 897 h 1469"/>
                <a:gd name="T8" fmla="*/ 2100 w 2296"/>
                <a:gd name="T9" fmla="*/ 832 h 1469"/>
                <a:gd name="T10" fmla="*/ 2220 w 2296"/>
                <a:gd name="T11" fmla="*/ 756 h 1469"/>
                <a:gd name="T12" fmla="*/ 2285 w 2296"/>
                <a:gd name="T13" fmla="*/ 669 h 1469"/>
                <a:gd name="T14" fmla="*/ 2290 w 2296"/>
                <a:gd name="T15" fmla="*/ 560 h 1469"/>
                <a:gd name="T16" fmla="*/ 2241 w 2296"/>
                <a:gd name="T17" fmla="*/ 457 h 1469"/>
                <a:gd name="T18" fmla="*/ 2144 w 2296"/>
                <a:gd name="T19" fmla="*/ 364 h 1469"/>
                <a:gd name="T20" fmla="*/ 2008 w 2296"/>
                <a:gd name="T21" fmla="*/ 277 h 1469"/>
                <a:gd name="T22" fmla="*/ 1769 w 2296"/>
                <a:gd name="T23" fmla="*/ 157 h 1469"/>
                <a:gd name="T24" fmla="*/ 1612 w 2296"/>
                <a:gd name="T25" fmla="*/ 92 h 1469"/>
                <a:gd name="T26" fmla="*/ 1476 w 2296"/>
                <a:gd name="T27" fmla="*/ 43 h 1469"/>
                <a:gd name="T28" fmla="*/ 1384 w 2296"/>
                <a:gd name="T29" fmla="*/ 10 h 1469"/>
                <a:gd name="T30" fmla="*/ 1346 w 2296"/>
                <a:gd name="T31" fmla="*/ 0 h 1469"/>
                <a:gd name="T32" fmla="*/ 1655 w 2296"/>
                <a:gd name="T33" fmla="*/ 119 h 1469"/>
                <a:gd name="T34" fmla="*/ 1948 w 2296"/>
                <a:gd name="T35" fmla="*/ 255 h 1469"/>
                <a:gd name="T36" fmla="*/ 2068 w 2296"/>
                <a:gd name="T37" fmla="*/ 326 h 1469"/>
                <a:gd name="T38" fmla="*/ 2171 w 2296"/>
                <a:gd name="T39" fmla="*/ 402 h 1469"/>
                <a:gd name="T40" fmla="*/ 2236 w 2296"/>
                <a:gd name="T41" fmla="*/ 478 h 1469"/>
                <a:gd name="T42" fmla="*/ 2263 w 2296"/>
                <a:gd name="T43" fmla="*/ 560 h 1469"/>
                <a:gd name="T44" fmla="*/ 2241 w 2296"/>
                <a:gd name="T45" fmla="*/ 636 h 1469"/>
                <a:gd name="T46" fmla="*/ 2171 w 2296"/>
                <a:gd name="T47" fmla="*/ 702 h 1469"/>
                <a:gd name="T48" fmla="*/ 2062 w 2296"/>
                <a:gd name="T49" fmla="*/ 756 h 1469"/>
                <a:gd name="T50" fmla="*/ 1921 w 2296"/>
                <a:gd name="T51" fmla="*/ 800 h 1469"/>
                <a:gd name="T52" fmla="*/ 1748 w 2296"/>
                <a:gd name="T53" fmla="*/ 843 h 1469"/>
                <a:gd name="T54" fmla="*/ 1351 w 2296"/>
                <a:gd name="T55" fmla="*/ 908 h 1469"/>
                <a:gd name="T56" fmla="*/ 923 w 2296"/>
                <a:gd name="T57" fmla="*/ 968 h 1469"/>
                <a:gd name="T58" fmla="*/ 521 w 2296"/>
                <a:gd name="T59" fmla="*/ 1028 h 1469"/>
                <a:gd name="T60" fmla="*/ 353 w 2296"/>
                <a:gd name="T61" fmla="*/ 1066 h 1469"/>
                <a:gd name="T62" fmla="*/ 206 w 2296"/>
                <a:gd name="T63" fmla="*/ 1104 h 1469"/>
                <a:gd name="T64" fmla="*/ 92 w 2296"/>
                <a:gd name="T65" fmla="*/ 1148 h 1469"/>
                <a:gd name="T66" fmla="*/ 22 w 2296"/>
                <a:gd name="T67" fmla="*/ 1202 h 1469"/>
                <a:gd name="T68" fmla="*/ 0 w 2296"/>
                <a:gd name="T69" fmla="*/ 1262 h 1469"/>
                <a:gd name="T70" fmla="*/ 27 w 2296"/>
                <a:gd name="T71" fmla="*/ 1327 h 1469"/>
                <a:gd name="T72" fmla="*/ 98 w 2296"/>
                <a:gd name="T73" fmla="*/ 1382 h 1469"/>
                <a:gd name="T74" fmla="*/ 196 w 2296"/>
                <a:gd name="T75" fmla="*/ 1425 h 1469"/>
                <a:gd name="T76" fmla="*/ 326 w 2296"/>
                <a:gd name="T77" fmla="*/ 1469 h 1469"/>
                <a:gd name="T78" fmla="*/ 217 w 2296"/>
                <a:gd name="T79" fmla="*/ 1414 h 1469"/>
                <a:gd name="T80" fmla="*/ 147 w 2296"/>
                <a:gd name="T81" fmla="*/ 1360 h 1469"/>
                <a:gd name="T82" fmla="*/ 120 w 2296"/>
                <a:gd name="T83" fmla="*/ 1306 h 1469"/>
                <a:gd name="T84" fmla="*/ 141 w 2296"/>
                <a:gd name="T85" fmla="*/ 1257 h 1469"/>
                <a:gd name="T86" fmla="*/ 212 w 2296"/>
                <a:gd name="T87" fmla="*/ 1208 h 1469"/>
                <a:gd name="T88" fmla="*/ 342 w 2296"/>
                <a:gd name="T89" fmla="*/ 1164 h 1469"/>
                <a:gd name="T90" fmla="*/ 527 w 2296"/>
                <a:gd name="T91" fmla="*/ 1121 h 1469"/>
                <a:gd name="T92" fmla="*/ 771 w 2296"/>
                <a:gd name="T93" fmla="*/ 1088 h 1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296" h="1469">
                  <a:moveTo>
                    <a:pt x="771" y="1088"/>
                  </a:moveTo>
                  <a:lnTo>
                    <a:pt x="982" y="1061"/>
                  </a:lnTo>
                  <a:lnTo>
                    <a:pt x="1178" y="1034"/>
                  </a:lnTo>
                  <a:lnTo>
                    <a:pt x="1357" y="1012"/>
                  </a:lnTo>
                  <a:lnTo>
                    <a:pt x="1520" y="985"/>
                  </a:lnTo>
                  <a:lnTo>
                    <a:pt x="1666" y="957"/>
                  </a:lnTo>
                  <a:lnTo>
                    <a:pt x="1796" y="930"/>
                  </a:lnTo>
                  <a:lnTo>
                    <a:pt x="1916" y="897"/>
                  </a:lnTo>
                  <a:lnTo>
                    <a:pt x="2013" y="870"/>
                  </a:lnTo>
                  <a:lnTo>
                    <a:pt x="2100" y="832"/>
                  </a:lnTo>
                  <a:lnTo>
                    <a:pt x="2171" y="800"/>
                  </a:lnTo>
                  <a:lnTo>
                    <a:pt x="2220" y="756"/>
                  </a:lnTo>
                  <a:lnTo>
                    <a:pt x="2263" y="712"/>
                  </a:lnTo>
                  <a:lnTo>
                    <a:pt x="2285" y="669"/>
                  </a:lnTo>
                  <a:lnTo>
                    <a:pt x="2296" y="614"/>
                  </a:lnTo>
                  <a:lnTo>
                    <a:pt x="2290" y="560"/>
                  </a:lnTo>
                  <a:lnTo>
                    <a:pt x="2269" y="500"/>
                  </a:lnTo>
                  <a:lnTo>
                    <a:pt x="2241" y="457"/>
                  </a:lnTo>
                  <a:lnTo>
                    <a:pt x="2198" y="408"/>
                  </a:lnTo>
                  <a:lnTo>
                    <a:pt x="2144" y="364"/>
                  </a:lnTo>
                  <a:lnTo>
                    <a:pt x="2079" y="321"/>
                  </a:lnTo>
                  <a:lnTo>
                    <a:pt x="2008" y="277"/>
                  </a:lnTo>
                  <a:lnTo>
                    <a:pt x="1927" y="234"/>
                  </a:lnTo>
                  <a:lnTo>
                    <a:pt x="1769" y="157"/>
                  </a:lnTo>
                  <a:lnTo>
                    <a:pt x="1688" y="125"/>
                  </a:lnTo>
                  <a:lnTo>
                    <a:pt x="1612" y="92"/>
                  </a:lnTo>
                  <a:lnTo>
                    <a:pt x="1536" y="65"/>
                  </a:lnTo>
                  <a:lnTo>
                    <a:pt x="1476" y="43"/>
                  </a:lnTo>
                  <a:lnTo>
                    <a:pt x="1422" y="27"/>
                  </a:lnTo>
                  <a:lnTo>
                    <a:pt x="1384" y="10"/>
                  </a:lnTo>
                  <a:lnTo>
                    <a:pt x="1357" y="5"/>
                  </a:lnTo>
                  <a:lnTo>
                    <a:pt x="1346" y="0"/>
                  </a:lnTo>
                  <a:lnTo>
                    <a:pt x="1498" y="54"/>
                  </a:lnTo>
                  <a:lnTo>
                    <a:pt x="1655" y="119"/>
                  </a:lnTo>
                  <a:lnTo>
                    <a:pt x="1807" y="185"/>
                  </a:lnTo>
                  <a:lnTo>
                    <a:pt x="1948" y="255"/>
                  </a:lnTo>
                  <a:lnTo>
                    <a:pt x="2013" y="288"/>
                  </a:lnTo>
                  <a:lnTo>
                    <a:pt x="2068" y="326"/>
                  </a:lnTo>
                  <a:lnTo>
                    <a:pt x="2122" y="364"/>
                  </a:lnTo>
                  <a:lnTo>
                    <a:pt x="2171" y="402"/>
                  </a:lnTo>
                  <a:lnTo>
                    <a:pt x="2209" y="440"/>
                  </a:lnTo>
                  <a:lnTo>
                    <a:pt x="2236" y="478"/>
                  </a:lnTo>
                  <a:lnTo>
                    <a:pt x="2252" y="522"/>
                  </a:lnTo>
                  <a:lnTo>
                    <a:pt x="2263" y="560"/>
                  </a:lnTo>
                  <a:lnTo>
                    <a:pt x="2258" y="598"/>
                  </a:lnTo>
                  <a:lnTo>
                    <a:pt x="2241" y="636"/>
                  </a:lnTo>
                  <a:lnTo>
                    <a:pt x="2214" y="669"/>
                  </a:lnTo>
                  <a:lnTo>
                    <a:pt x="2171" y="702"/>
                  </a:lnTo>
                  <a:lnTo>
                    <a:pt x="2122" y="729"/>
                  </a:lnTo>
                  <a:lnTo>
                    <a:pt x="2062" y="756"/>
                  </a:lnTo>
                  <a:lnTo>
                    <a:pt x="1997" y="778"/>
                  </a:lnTo>
                  <a:lnTo>
                    <a:pt x="1921" y="800"/>
                  </a:lnTo>
                  <a:lnTo>
                    <a:pt x="1834" y="821"/>
                  </a:lnTo>
                  <a:lnTo>
                    <a:pt x="1748" y="843"/>
                  </a:lnTo>
                  <a:lnTo>
                    <a:pt x="1552" y="876"/>
                  </a:lnTo>
                  <a:lnTo>
                    <a:pt x="1351" y="908"/>
                  </a:lnTo>
                  <a:lnTo>
                    <a:pt x="1134" y="941"/>
                  </a:lnTo>
                  <a:lnTo>
                    <a:pt x="923" y="968"/>
                  </a:lnTo>
                  <a:lnTo>
                    <a:pt x="716" y="995"/>
                  </a:lnTo>
                  <a:lnTo>
                    <a:pt x="521" y="1028"/>
                  </a:lnTo>
                  <a:lnTo>
                    <a:pt x="434" y="1044"/>
                  </a:lnTo>
                  <a:lnTo>
                    <a:pt x="353" y="1066"/>
                  </a:lnTo>
                  <a:lnTo>
                    <a:pt x="277" y="1082"/>
                  </a:lnTo>
                  <a:lnTo>
                    <a:pt x="206" y="1104"/>
                  </a:lnTo>
                  <a:lnTo>
                    <a:pt x="147" y="1126"/>
                  </a:lnTo>
                  <a:lnTo>
                    <a:pt x="92" y="1148"/>
                  </a:lnTo>
                  <a:lnTo>
                    <a:pt x="54" y="1175"/>
                  </a:lnTo>
                  <a:lnTo>
                    <a:pt x="22" y="1202"/>
                  </a:lnTo>
                  <a:lnTo>
                    <a:pt x="6" y="1229"/>
                  </a:lnTo>
                  <a:lnTo>
                    <a:pt x="0" y="1262"/>
                  </a:lnTo>
                  <a:lnTo>
                    <a:pt x="11" y="1295"/>
                  </a:lnTo>
                  <a:lnTo>
                    <a:pt x="27" y="1327"/>
                  </a:lnTo>
                  <a:lnTo>
                    <a:pt x="54" y="1355"/>
                  </a:lnTo>
                  <a:lnTo>
                    <a:pt x="98" y="1382"/>
                  </a:lnTo>
                  <a:lnTo>
                    <a:pt x="141" y="1404"/>
                  </a:lnTo>
                  <a:lnTo>
                    <a:pt x="196" y="1425"/>
                  </a:lnTo>
                  <a:lnTo>
                    <a:pt x="261" y="1447"/>
                  </a:lnTo>
                  <a:lnTo>
                    <a:pt x="326" y="1469"/>
                  </a:lnTo>
                  <a:lnTo>
                    <a:pt x="266" y="1442"/>
                  </a:lnTo>
                  <a:lnTo>
                    <a:pt x="217" y="1414"/>
                  </a:lnTo>
                  <a:lnTo>
                    <a:pt x="174" y="1387"/>
                  </a:lnTo>
                  <a:lnTo>
                    <a:pt x="147" y="1360"/>
                  </a:lnTo>
                  <a:lnTo>
                    <a:pt x="125" y="1333"/>
                  </a:lnTo>
                  <a:lnTo>
                    <a:pt x="120" y="1306"/>
                  </a:lnTo>
                  <a:lnTo>
                    <a:pt x="125" y="1278"/>
                  </a:lnTo>
                  <a:lnTo>
                    <a:pt x="141" y="1257"/>
                  </a:lnTo>
                  <a:lnTo>
                    <a:pt x="174" y="1229"/>
                  </a:lnTo>
                  <a:lnTo>
                    <a:pt x="212" y="1208"/>
                  </a:lnTo>
                  <a:lnTo>
                    <a:pt x="272" y="1186"/>
                  </a:lnTo>
                  <a:lnTo>
                    <a:pt x="342" y="1164"/>
                  </a:lnTo>
                  <a:lnTo>
                    <a:pt x="423" y="1142"/>
                  </a:lnTo>
                  <a:lnTo>
                    <a:pt x="527" y="1121"/>
                  </a:lnTo>
                  <a:lnTo>
                    <a:pt x="641" y="1104"/>
                  </a:lnTo>
                  <a:lnTo>
                    <a:pt x="771" y="1088"/>
                  </a:lnTo>
                  <a:lnTo>
                    <a:pt x="771" y="108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7" name="Freeform 10"/>
            <p:cNvSpPr>
              <a:spLocks/>
            </p:cNvSpPr>
            <p:nvPr/>
          </p:nvSpPr>
          <p:spPr bwMode="hidden">
            <a:xfrm>
              <a:off x="0" y="0"/>
              <a:ext cx="5758" cy="1776"/>
            </a:xfrm>
            <a:custGeom>
              <a:avLst/>
              <a:gdLst>
                <a:gd name="T0" fmla="*/ 0 w 5740"/>
                <a:gd name="T1" fmla="*/ 0 h 1906"/>
                <a:gd name="T2" fmla="*/ 0 w 5740"/>
                <a:gd name="T3" fmla="*/ 1776 h 1906"/>
                <a:gd name="T4" fmla="*/ 5758 w 5740"/>
                <a:gd name="T5" fmla="*/ 1776 h 1906"/>
                <a:gd name="T6" fmla="*/ 5758 w 5740"/>
                <a:gd name="T7" fmla="*/ 0 h 1906"/>
                <a:gd name="T8" fmla="*/ 0 w 5740"/>
                <a:gd name="T9" fmla="*/ 0 h 1906"/>
                <a:gd name="T10" fmla="*/ 0 w 5740"/>
                <a:gd name="T11" fmla="*/ 0 h 190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740" h="1906">
                  <a:moveTo>
                    <a:pt x="0" y="0"/>
                  </a:moveTo>
                  <a:lnTo>
                    <a:pt x="0" y="1906"/>
                  </a:lnTo>
                  <a:lnTo>
                    <a:pt x="5740" y="1906"/>
                  </a:lnTo>
                  <a:lnTo>
                    <a:pt x="574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5131" name="Rectangle 11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736725"/>
            <a:ext cx="7772400" cy="1920875"/>
          </a:xfrm>
        </p:spPr>
        <p:txBody>
          <a:bodyPr/>
          <a:lstStyle>
            <a:lvl1pPr>
              <a:defRPr sz="6000"/>
            </a:lvl1pPr>
          </a:lstStyle>
          <a:p>
            <a:pPr lvl="0"/>
            <a:r>
              <a:rPr lang="sr-Latn-CS" noProof="0" smtClean="0"/>
              <a:t>Click to edit Master title style</a:t>
            </a:r>
          </a:p>
        </p:txBody>
      </p:sp>
      <p:sp>
        <p:nvSpPr>
          <p:cNvPr id="5132" name="Rectangle 12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sr-Latn-CS" noProof="0" smtClean="0"/>
              <a:t>Click to edit Master subtitle style</a:t>
            </a:r>
          </a:p>
        </p:txBody>
      </p:sp>
      <p:sp>
        <p:nvSpPr>
          <p:cNvPr id="13" name="Rectangle 13"/>
          <p:cNvSpPr>
            <a:spLocks noGrp="1" noChangeArrowheads="1"/>
          </p:cNvSpPr>
          <p:nvPr>
            <p:ph type="dt" sz="quarter" idx="10"/>
          </p:nvPr>
        </p:nvSpPr>
        <p:spPr>
          <a:xfrm>
            <a:off x="457200" y="6248400"/>
            <a:ext cx="2133600" cy="476250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14" name="Rectangle 14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51575"/>
            <a:ext cx="2895600" cy="476250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15" name="Rectangle 15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54750"/>
            <a:ext cx="2133600" cy="476250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A1D1467-071E-4D27-B849-4FA62DC39FA1}" type="slidenum">
              <a:rPr lang="sr-Latn-CS"/>
              <a:pPr>
                <a:defRPr/>
              </a:pPr>
              <a:t>‹#›</a:t>
            </a:fld>
            <a:endParaRPr lang="sr-Latn-C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BCC89F-9663-466D-A2F8-FC8ADB8A4341}" type="slidenum">
              <a:rPr lang="sr-Latn-CS"/>
              <a:pPr>
                <a:defRPr/>
              </a:pPr>
              <a:t>‹#›</a:t>
            </a:fld>
            <a:endParaRPr lang="sr-Latn-CS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267167-688C-4CCE-9B82-2EA0172A90FD}" type="slidenum">
              <a:rPr lang="sr-Latn-CS"/>
              <a:pPr>
                <a:defRPr/>
              </a:pPr>
              <a:t>‹#›</a:t>
            </a:fld>
            <a:endParaRPr lang="sr-Latn-CS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Title,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682192-5F00-4EE9-9153-4A0D975E21A0}" type="slidenum">
              <a:rPr lang="sr-Latn-CS"/>
              <a:pPr>
                <a:defRPr/>
              </a:pPr>
              <a:t>‹#›</a:t>
            </a:fld>
            <a:endParaRPr lang="sr-Latn-CS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818749-8D78-4337-BD13-380240A2B904}" type="slidenum">
              <a:rPr lang="sr-Latn-CS"/>
              <a:pPr>
                <a:defRPr/>
              </a:pPr>
              <a:t>‹#›</a:t>
            </a:fld>
            <a:endParaRPr lang="sr-Latn-CS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1655CE-F02D-469B-AB52-679A449447D2}" type="slidenum">
              <a:rPr lang="sr-Latn-CS"/>
              <a:pPr>
                <a:defRPr/>
              </a:pPr>
              <a:t>‹#›</a:t>
            </a:fld>
            <a:endParaRPr lang="sr-Latn-CS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D3461E-8E4C-45F3-9D5F-1711EFC0B745}" type="slidenum">
              <a:rPr lang="sr-Latn-CS"/>
              <a:pPr>
                <a:defRPr/>
              </a:pPr>
              <a:t>‹#›</a:t>
            </a:fld>
            <a:endParaRPr lang="sr-Latn-CS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099EE8-3939-43A0-ABD5-B8B880BD27F9}" type="slidenum">
              <a:rPr lang="sr-Latn-CS"/>
              <a:pPr>
                <a:defRPr/>
              </a:pPr>
              <a:t>‹#›</a:t>
            </a:fld>
            <a:endParaRPr lang="sr-Latn-CS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8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7EE376-B92C-41D4-9550-559519ECE645}" type="slidenum">
              <a:rPr lang="sr-Latn-CS"/>
              <a:pPr>
                <a:defRPr/>
              </a:pPr>
              <a:t>‹#›</a:t>
            </a:fld>
            <a:endParaRPr lang="sr-Latn-CS"/>
          </a:p>
        </p:txBody>
      </p:sp>
      <p:sp>
        <p:nvSpPr>
          <p:cNvPr id="9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27524A-1EBC-49FE-9CA2-E4F748853D1B}" type="slidenum">
              <a:rPr lang="sr-Latn-CS"/>
              <a:pPr>
                <a:defRPr/>
              </a:pPr>
              <a:t>‹#›</a:t>
            </a:fld>
            <a:endParaRPr lang="sr-Latn-CS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164099-3A55-47E6-A1F3-23BE5996ED12}" type="slidenum">
              <a:rPr lang="sr-Latn-CS"/>
              <a:pPr>
                <a:defRPr/>
              </a:pPr>
              <a:t>‹#›</a:t>
            </a:fld>
            <a:endParaRPr lang="sr-Latn-CS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C85BDF-5B7C-4FAC-B1D7-704DBBE669AB}" type="slidenum">
              <a:rPr lang="sr-Latn-CS"/>
              <a:pPr>
                <a:defRPr/>
              </a:pPr>
              <a:t>‹#›</a:t>
            </a:fld>
            <a:endParaRPr lang="sr-Latn-CS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63E748-9860-4352-B8F6-384AA0D71051}" type="slidenum">
              <a:rPr lang="sr-Latn-CS"/>
              <a:pPr>
                <a:defRPr/>
              </a:pPr>
              <a:t>‹#›</a:t>
            </a:fld>
            <a:endParaRPr lang="sr-Latn-CS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5157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/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EFE33C12-4F5D-4732-BB8B-B33D19173B36}" type="slidenum">
              <a:rPr lang="sr-Latn-CS"/>
              <a:pPr>
                <a:defRPr/>
              </a:pPr>
              <a:t>‹#›</a:t>
            </a:fld>
            <a:endParaRPr lang="sr-Latn-CS"/>
          </a:p>
        </p:txBody>
      </p:sp>
      <p:grpSp>
        <p:nvGrpSpPr>
          <p:cNvPr id="1028" name="Group 4"/>
          <p:cNvGrpSpPr>
            <a:grpSpLocks/>
          </p:cNvGrpSpPr>
          <p:nvPr/>
        </p:nvGrpSpPr>
        <p:grpSpPr bwMode="auto">
          <a:xfrm>
            <a:off x="0" y="0"/>
            <a:ext cx="9140825" cy="6850063"/>
            <a:chOff x="0" y="0"/>
            <a:chExt cx="5758" cy="4315"/>
          </a:xfrm>
        </p:grpSpPr>
        <p:grpSp>
          <p:nvGrpSpPr>
            <p:cNvPr id="1032" name="Group 5"/>
            <p:cNvGrpSpPr>
              <a:grpSpLocks/>
            </p:cNvGrpSpPr>
            <p:nvPr userDrawn="1"/>
          </p:nvGrpSpPr>
          <p:grpSpPr bwMode="auto">
            <a:xfrm>
              <a:off x="1728" y="2230"/>
              <a:ext cx="4027" cy="2085"/>
              <a:chOff x="1728" y="2230"/>
              <a:chExt cx="4027" cy="2085"/>
            </a:xfrm>
          </p:grpSpPr>
          <p:sp>
            <p:nvSpPr>
              <p:cNvPr id="4102" name="Freeform 6"/>
              <p:cNvSpPr>
                <a:spLocks/>
              </p:cNvSpPr>
              <p:nvPr/>
            </p:nvSpPr>
            <p:spPr bwMode="hidden">
              <a:xfrm>
                <a:off x="1728" y="2644"/>
                <a:ext cx="2882" cy="1671"/>
              </a:xfrm>
              <a:custGeom>
                <a:avLst/>
                <a:gdLst>
                  <a:gd name="T0" fmla="*/ 2740 w 2882"/>
                  <a:gd name="T1" fmla="*/ 528 h 1671"/>
                  <a:gd name="T2" fmla="*/ 2632 w 2882"/>
                  <a:gd name="T3" fmla="*/ 484 h 1671"/>
                  <a:gd name="T4" fmla="*/ 2480 w 2882"/>
                  <a:gd name="T5" fmla="*/ 424 h 1671"/>
                  <a:gd name="T6" fmla="*/ 2203 w 2882"/>
                  <a:gd name="T7" fmla="*/ 343 h 1671"/>
                  <a:gd name="T8" fmla="*/ 1970 w 2882"/>
                  <a:gd name="T9" fmla="*/ 277 h 1671"/>
                  <a:gd name="T10" fmla="*/ 1807 w 2882"/>
                  <a:gd name="T11" fmla="*/ 212 h 1671"/>
                  <a:gd name="T12" fmla="*/ 1693 w 2882"/>
                  <a:gd name="T13" fmla="*/ 152 h 1671"/>
                  <a:gd name="T14" fmla="*/ 1628 w 2882"/>
                  <a:gd name="T15" fmla="*/ 103 h 1671"/>
                  <a:gd name="T16" fmla="*/ 1590 w 2882"/>
                  <a:gd name="T17" fmla="*/ 60 h 1671"/>
                  <a:gd name="T18" fmla="*/ 1579 w 2882"/>
                  <a:gd name="T19" fmla="*/ 27 h 1671"/>
                  <a:gd name="T20" fmla="*/ 1585 w 2882"/>
                  <a:gd name="T21" fmla="*/ 0 h 1671"/>
                  <a:gd name="T22" fmla="*/ 1557 w 2882"/>
                  <a:gd name="T23" fmla="*/ 49 h 1671"/>
                  <a:gd name="T24" fmla="*/ 1568 w 2882"/>
                  <a:gd name="T25" fmla="*/ 98 h 1671"/>
                  <a:gd name="T26" fmla="*/ 1617 w 2882"/>
                  <a:gd name="T27" fmla="*/ 141 h 1671"/>
                  <a:gd name="T28" fmla="*/ 1688 w 2882"/>
                  <a:gd name="T29" fmla="*/ 185 h 1671"/>
                  <a:gd name="T30" fmla="*/ 1791 w 2882"/>
                  <a:gd name="T31" fmla="*/ 228 h 1671"/>
                  <a:gd name="T32" fmla="*/ 2040 w 2882"/>
                  <a:gd name="T33" fmla="*/ 310 h 1671"/>
                  <a:gd name="T34" fmla="*/ 2285 w 2882"/>
                  <a:gd name="T35" fmla="*/ 381 h 1671"/>
                  <a:gd name="T36" fmla="*/ 2464 w 2882"/>
                  <a:gd name="T37" fmla="*/ 435 h 1671"/>
                  <a:gd name="T38" fmla="*/ 2605 w 2882"/>
                  <a:gd name="T39" fmla="*/ 484 h 1671"/>
                  <a:gd name="T40" fmla="*/ 2708 w 2882"/>
                  <a:gd name="T41" fmla="*/ 528 h 1671"/>
                  <a:gd name="T42" fmla="*/ 2768 w 2882"/>
                  <a:gd name="T43" fmla="*/ 560 h 1671"/>
                  <a:gd name="T44" fmla="*/ 2795 w 2882"/>
                  <a:gd name="T45" fmla="*/ 593 h 1671"/>
                  <a:gd name="T46" fmla="*/ 2795 w 2882"/>
                  <a:gd name="T47" fmla="*/ 642 h 1671"/>
                  <a:gd name="T48" fmla="*/ 2762 w 2882"/>
                  <a:gd name="T49" fmla="*/ 691 h 1671"/>
                  <a:gd name="T50" fmla="*/ 2692 w 2882"/>
                  <a:gd name="T51" fmla="*/ 735 h 1671"/>
                  <a:gd name="T52" fmla="*/ 2589 w 2882"/>
                  <a:gd name="T53" fmla="*/ 778 h 1671"/>
                  <a:gd name="T54" fmla="*/ 2458 w 2882"/>
                  <a:gd name="T55" fmla="*/ 822 h 1671"/>
                  <a:gd name="T56" fmla="*/ 2301 w 2882"/>
                  <a:gd name="T57" fmla="*/ 865 h 1671"/>
                  <a:gd name="T58" fmla="*/ 2030 w 2882"/>
                  <a:gd name="T59" fmla="*/ 930 h 1671"/>
                  <a:gd name="T60" fmla="*/ 1606 w 2882"/>
                  <a:gd name="T61" fmla="*/ 1034 h 1671"/>
                  <a:gd name="T62" fmla="*/ 1145 w 2882"/>
                  <a:gd name="T63" fmla="*/ 1164 h 1671"/>
                  <a:gd name="T64" fmla="*/ 673 w 2882"/>
                  <a:gd name="T65" fmla="*/ 1328 h 1671"/>
                  <a:gd name="T66" fmla="*/ 217 w 2882"/>
                  <a:gd name="T67" fmla="*/ 1545 h 1671"/>
                  <a:gd name="T68" fmla="*/ 353 w 2882"/>
                  <a:gd name="T69" fmla="*/ 1671 h 1671"/>
                  <a:gd name="T70" fmla="*/ 754 w 2882"/>
                  <a:gd name="T71" fmla="*/ 1469 h 1671"/>
                  <a:gd name="T72" fmla="*/ 1145 w 2882"/>
                  <a:gd name="T73" fmla="*/ 1311 h 1671"/>
                  <a:gd name="T74" fmla="*/ 1519 w 2882"/>
                  <a:gd name="T75" fmla="*/ 1186 h 1671"/>
                  <a:gd name="T76" fmla="*/ 1861 w 2882"/>
                  <a:gd name="T77" fmla="*/ 1083 h 1671"/>
                  <a:gd name="T78" fmla="*/ 2165 w 2882"/>
                  <a:gd name="T79" fmla="*/ 1007 h 1671"/>
                  <a:gd name="T80" fmla="*/ 2426 w 2882"/>
                  <a:gd name="T81" fmla="*/ 947 h 1671"/>
                  <a:gd name="T82" fmla="*/ 2626 w 2882"/>
                  <a:gd name="T83" fmla="*/ 892 h 1671"/>
                  <a:gd name="T84" fmla="*/ 2762 w 2882"/>
                  <a:gd name="T85" fmla="*/ 838 h 1671"/>
                  <a:gd name="T86" fmla="*/ 2827 w 2882"/>
                  <a:gd name="T87" fmla="*/ 794 h 1671"/>
                  <a:gd name="T88" fmla="*/ 2865 w 2882"/>
                  <a:gd name="T89" fmla="*/ 745 h 1671"/>
                  <a:gd name="T90" fmla="*/ 2882 w 2882"/>
                  <a:gd name="T91" fmla="*/ 702 h 1671"/>
                  <a:gd name="T92" fmla="*/ 2854 w 2882"/>
                  <a:gd name="T93" fmla="*/ 620 h 1671"/>
                  <a:gd name="T94" fmla="*/ 2800 w 2882"/>
                  <a:gd name="T95" fmla="*/ 560 h 1671"/>
                  <a:gd name="T96" fmla="*/ 2773 w 2882"/>
                  <a:gd name="T97" fmla="*/ 544 h 16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882" h="1671">
                    <a:moveTo>
                      <a:pt x="2773" y="544"/>
                    </a:moveTo>
                    <a:lnTo>
                      <a:pt x="2740" y="528"/>
                    </a:lnTo>
                    <a:lnTo>
                      <a:pt x="2692" y="506"/>
                    </a:lnTo>
                    <a:lnTo>
                      <a:pt x="2632" y="484"/>
                    </a:lnTo>
                    <a:lnTo>
                      <a:pt x="2561" y="457"/>
                    </a:lnTo>
                    <a:lnTo>
                      <a:pt x="2480" y="424"/>
                    </a:lnTo>
                    <a:lnTo>
                      <a:pt x="2388" y="397"/>
                    </a:lnTo>
                    <a:lnTo>
                      <a:pt x="2203" y="343"/>
                    </a:lnTo>
                    <a:lnTo>
                      <a:pt x="2078" y="310"/>
                    </a:lnTo>
                    <a:lnTo>
                      <a:pt x="1970" y="277"/>
                    </a:lnTo>
                    <a:lnTo>
                      <a:pt x="1878" y="245"/>
                    </a:lnTo>
                    <a:lnTo>
                      <a:pt x="1807" y="212"/>
                    </a:lnTo>
                    <a:lnTo>
                      <a:pt x="1742" y="179"/>
                    </a:lnTo>
                    <a:lnTo>
                      <a:pt x="1693" y="152"/>
                    </a:lnTo>
                    <a:lnTo>
                      <a:pt x="1655" y="125"/>
                    </a:lnTo>
                    <a:lnTo>
                      <a:pt x="1628" y="103"/>
                    </a:lnTo>
                    <a:lnTo>
                      <a:pt x="1606" y="81"/>
                    </a:lnTo>
                    <a:lnTo>
                      <a:pt x="1590" y="60"/>
                    </a:lnTo>
                    <a:lnTo>
                      <a:pt x="1585" y="43"/>
                    </a:lnTo>
                    <a:lnTo>
                      <a:pt x="1579" y="27"/>
                    </a:lnTo>
                    <a:lnTo>
                      <a:pt x="1585" y="5"/>
                    </a:lnTo>
                    <a:lnTo>
                      <a:pt x="1585" y="0"/>
                    </a:lnTo>
                    <a:lnTo>
                      <a:pt x="1568" y="27"/>
                    </a:lnTo>
                    <a:lnTo>
                      <a:pt x="1557" y="49"/>
                    </a:lnTo>
                    <a:lnTo>
                      <a:pt x="1557" y="76"/>
                    </a:lnTo>
                    <a:lnTo>
                      <a:pt x="1568" y="98"/>
                    </a:lnTo>
                    <a:lnTo>
                      <a:pt x="1590" y="120"/>
                    </a:lnTo>
                    <a:lnTo>
                      <a:pt x="1617" y="141"/>
                    </a:lnTo>
                    <a:lnTo>
                      <a:pt x="1650" y="163"/>
                    </a:lnTo>
                    <a:lnTo>
                      <a:pt x="1688" y="185"/>
                    </a:lnTo>
                    <a:lnTo>
                      <a:pt x="1737" y="207"/>
                    </a:lnTo>
                    <a:lnTo>
                      <a:pt x="1791" y="228"/>
                    </a:lnTo>
                    <a:lnTo>
                      <a:pt x="1905" y="267"/>
                    </a:lnTo>
                    <a:lnTo>
                      <a:pt x="2040" y="310"/>
                    </a:lnTo>
                    <a:lnTo>
                      <a:pt x="2182" y="348"/>
                    </a:lnTo>
                    <a:lnTo>
                      <a:pt x="2285" y="381"/>
                    </a:lnTo>
                    <a:lnTo>
                      <a:pt x="2382" y="408"/>
                    </a:lnTo>
                    <a:lnTo>
                      <a:pt x="2464" y="435"/>
                    </a:lnTo>
                    <a:lnTo>
                      <a:pt x="2540" y="462"/>
                    </a:lnTo>
                    <a:lnTo>
                      <a:pt x="2605" y="484"/>
                    </a:lnTo>
                    <a:lnTo>
                      <a:pt x="2659" y="506"/>
                    </a:lnTo>
                    <a:lnTo>
                      <a:pt x="2708" y="528"/>
                    </a:lnTo>
                    <a:lnTo>
                      <a:pt x="2740" y="544"/>
                    </a:lnTo>
                    <a:lnTo>
                      <a:pt x="2768" y="560"/>
                    </a:lnTo>
                    <a:lnTo>
                      <a:pt x="2784" y="577"/>
                    </a:lnTo>
                    <a:lnTo>
                      <a:pt x="2795" y="593"/>
                    </a:lnTo>
                    <a:lnTo>
                      <a:pt x="2800" y="615"/>
                    </a:lnTo>
                    <a:lnTo>
                      <a:pt x="2795" y="642"/>
                    </a:lnTo>
                    <a:lnTo>
                      <a:pt x="2784" y="664"/>
                    </a:lnTo>
                    <a:lnTo>
                      <a:pt x="2762" y="691"/>
                    </a:lnTo>
                    <a:lnTo>
                      <a:pt x="2730" y="713"/>
                    </a:lnTo>
                    <a:lnTo>
                      <a:pt x="2692" y="735"/>
                    </a:lnTo>
                    <a:lnTo>
                      <a:pt x="2643" y="756"/>
                    </a:lnTo>
                    <a:lnTo>
                      <a:pt x="2589" y="778"/>
                    </a:lnTo>
                    <a:lnTo>
                      <a:pt x="2529" y="800"/>
                    </a:lnTo>
                    <a:lnTo>
                      <a:pt x="2458" y="822"/>
                    </a:lnTo>
                    <a:lnTo>
                      <a:pt x="2382" y="843"/>
                    </a:lnTo>
                    <a:lnTo>
                      <a:pt x="2301" y="865"/>
                    </a:lnTo>
                    <a:lnTo>
                      <a:pt x="2214" y="887"/>
                    </a:lnTo>
                    <a:lnTo>
                      <a:pt x="2030" y="930"/>
                    </a:lnTo>
                    <a:lnTo>
                      <a:pt x="1823" y="979"/>
                    </a:lnTo>
                    <a:lnTo>
                      <a:pt x="1606" y="1034"/>
                    </a:lnTo>
                    <a:lnTo>
                      <a:pt x="1378" y="1094"/>
                    </a:lnTo>
                    <a:lnTo>
                      <a:pt x="1145" y="1164"/>
                    </a:lnTo>
                    <a:lnTo>
                      <a:pt x="912" y="1241"/>
                    </a:lnTo>
                    <a:lnTo>
                      <a:pt x="673" y="1328"/>
                    </a:lnTo>
                    <a:lnTo>
                      <a:pt x="440" y="1431"/>
                    </a:lnTo>
                    <a:lnTo>
                      <a:pt x="217" y="1545"/>
                    </a:lnTo>
                    <a:lnTo>
                      <a:pt x="0" y="1671"/>
                    </a:lnTo>
                    <a:lnTo>
                      <a:pt x="353" y="1671"/>
                    </a:lnTo>
                    <a:lnTo>
                      <a:pt x="554" y="1567"/>
                    </a:lnTo>
                    <a:lnTo>
                      <a:pt x="754" y="1469"/>
                    </a:lnTo>
                    <a:lnTo>
                      <a:pt x="955" y="1388"/>
                    </a:lnTo>
                    <a:lnTo>
                      <a:pt x="1145" y="1311"/>
                    </a:lnTo>
                    <a:lnTo>
                      <a:pt x="1335" y="1241"/>
                    </a:lnTo>
                    <a:lnTo>
                      <a:pt x="1519" y="1186"/>
                    </a:lnTo>
                    <a:lnTo>
                      <a:pt x="1693" y="1132"/>
                    </a:lnTo>
                    <a:lnTo>
                      <a:pt x="1861" y="1083"/>
                    </a:lnTo>
                    <a:lnTo>
                      <a:pt x="2019" y="1045"/>
                    </a:lnTo>
                    <a:lnTo>
                      <a:pt x="2165" y="1007"/>
                    </a:lnTo>
                    <a:lnTo>
                      <a:pt x="2301" y="974"/>
                    </a:lnTo>
                    <a:lnTo>
                      <a:pt x="2426" y="947"/>
                    </a:lnTo>
                    <a:lnTo>
                      <a:pt x="2534" y="914"/>
                    </a:lnTo>
                    <a:lnTo>
                      <a:pt x="2626" y="892"/>
                    </a:lnTo>
                    <a:lnTo>
                      <a:pt x="2702" y="865"/>
                    </a:lnTo>
                    <a:lnTo>
                      <a:pt x="2762" y="838"/>
                    </a:lnTo>
                    <a:lnTo>
                      <a:pt x="2800" y="816"/>
                    </a:lnTo>
                    <a:lnTo>
                      <a:pt x="2827" y="794"/>
                    </a:lnTo>
                    <a:lnTo>
                      <a:pt x="2849" y="767"/>
                    </a:lnTo>
                    <a:lnTo>
                      <a:pt x="2865" y="745"/>
                    </a:lnTo>
                    <a:lnTo>
                      <a:pt x="2876" y="724"/>
                    </a:lnTo>
                    <a:lnTo>
                      <a:pt x="2882" y="702"/>
                    </a:lnTo>
                    <a:lnTo>
                      <a:pt x="2876" y="658"/>
                    </a:lnTo>
                    <a:lnTo>
                      <a:pt x="2854" y="620"/>
                    </a:lnTo>
                    <a:lnTo>
                      <a:pt x="2833" y="588"/>
                    </a:lnTo>
                    <a:lnTo>
                      <a:pt x="2800" y="560"/>
                    </a:lnTo>
                    <a:lnTo>
                      <a:pt x="2773" y="544"/>
                    </a:lnTo>
                    <a:lnTo>
                      <a:pt x="2773" y="54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4103" name="Freeform 7"/>
              <p:cNvSpPr>
                <a:spLocks/>
              </p:cNvSpPr>
              <p:nvPr/>
            </p:nvSpPr>
            <p:spPr bwMode="hidden">
              <a:xfrm>
                <a:off x="4170" y="2671"/>
                <a:ext cx="1259" cy="811"/>
              </a:xfrm>
              <a:custGeom>
                <a:avLst/>
                <a:gdLst>
                  <a:gd name="T0" fmla="*/ 1259 w 1259"/>
                  <a:gd name="T1" fmla="*/ 615 h 811"/>
                  <a:gd name="T2" fmla="*/ 1248 w 1259"/>
                  <a:gd name="T3" fmla="*/ 588 h 811"/>
                  <a:gd name="T4" fmla="*/ 1237 w 1259"/>
                  <a:gd name="T5" fmla="*/ 566 h 811"/>
                  <a:gd name="T6" fmla="*/ 1216 w 1259"/>
                  <a:gd name="T7" fmla="*/ 539 h 811"/>
                  <a:gd name="T8" fmla="*/ 1188 w 1259"/>
                  <a:gd name="T9" fmla="*/ 517 h 811"/>
                  <a:gd name="T10" fmla="*/ 1123 w 1259"/>
                  <a:gd name="T11" fmla="*/ 479 h 811"/>
                  <a:gd name="T12" fmla="*/ 1042 w 1259"/>
                  <a:gd name="T13" fmla="*/ 441 h 811"/>
                  <a:gd name="T14" fmla="*/ 944 w 1259"/>
                  <a:gd name="T15" fmla="*/ 408 h 811"/>
                  <a:gd name="T16" fmla="*/ 841 w 1259"/>
                  <a:gd name="T17" fmla="*/ 381 h 811"/>
                  <a:gd name="T18" fmla="*/ 727 w 1259"/>
                  <a:gd name="T19" fmla="*/ 348 h 811"/>
                  <a:gd name="T20" fmla="*/ 613 w 1259"/>
                  <a:gd name="T21" fmla="*/ 321 h 811"/>
                  <a:gd name="T22" fmla="*/ 499 w 1259"/>
                  <a:gd name="T23" fmla="*/ 294 h 811"/>
                  <a:gd name="T24" fmla="*/ 391 w 1259"/>
                  <a:gd name="T25" fmla="*/ 261 h 811"/>
                  <a:gd name="T26" fmla="*/ 288 w 1259"/>
                  <a:gd name="T27" fmla="*/ 229 h 811"/>
                  <a:gd name="T28" fmla="*/ 195 w 1259"/>
                  <a:gd name="T29" fmla="*/ 196 h 811"/>
                  <a:gd name="T30" fmla="*/ 119 w 1259"/>
                  <a:gd name="T31" fmla="*/ 152 h 811"/>
                  <a:gd name="T32" fmla="*/ 54 w 1259"/>
                  <a:gd name="T33" fmla="*/ 109 h 811"/>
                  <a:gd name="T34" fmla="*/ 33 w 1259"/>
                  <a:gd name="T35" fmla="*/ 87 h 811"/>
                  <a:gd name="T36" fmla="*/ 16 w 1259"/>
                  <a:gd name="T37" fmla="*/ 60 h 811"/>
                  <a:gd name="T38" fmla="*/ 5 w 1259"/>
                  <a:gd name="T39" fmla="*/ 33 h 811"/>
                  <a:gd name="T40" fmla="*/ 0 w 1259"/>
                  <a:gd name="T41" fmla="*/ 0 h 811"/>
                  <a:gd name="T42" fmla="*/ 0 w 1259"/>
                  <a:gd name="T43" fmla="*/ 6 h 811"/>
                  <a:gd name="T44" fmla="*/ 0 w 1259"/>
                  <a:gd name="T45" fmla="*/ 11 h 811"/>
                  <a:gd name="T46" fmla="*/ 0 w 1259"/>
                  <a:gd name="T47" fmla="*/ 38 h 811"/>
                  <a:gd name="T48" fmla="*/ 5 w 1259"/>
                  <a:gd name="T49" fmla="*/ 60 h 811"/>
                  <a:gd name="T50" fmla="*/ 16 w 1259"/>
                  <a:gd name="T51" fmla="*/ 87 h 811"/>
                  <a:gd name="T52" fmla="*/ 33 w 1259"/>
                  <a:gd name="T53" fmla="*/ 114 h 811"/>
                  <a:gd name="T54" fmla="*/ 54 w 1259"/>
                  <a:gd name="T55" fmla="*/ 142 h 811"/>
                  <a:gd name="T56" fmla="*/ 87 w 1259"/>
                  <a:gd name="T57" fmla="*/ 174 h 811"/>
                  <a:gd name="T58" fmla="*/ 125 w 1259"/>
                  <a:gd name="T59" fmla="*/ 207 h 811"/>
                  <a:gd name="T60" fmla="*/ 179 w 1259"/>
                  <a:gd name="T61" fmla="*/ 240 h 811"/>
                  <a:gd name="T62" fmla="*/ 244 w 1259"/>
                  <a:gd name="T63" fmla="*/ 278 h 811"/>
                  <a:gd name="T64" fmla="*/ 326 w 1259"/>
                  <a:gd name="T65" fmla="*/ 310 h 811"/>
                  <a:gd name="T66" fmla="*/ 418 w 1259"/>
                  <a:gd name="T67" fmla="*/ 348 h 811"/>
                  <a:gd name="T68" fmla="*/ 526 w 1259"/>
                  <a:gd name="T69" fmla="*/ 381 h 811"/>
                  <a:gd name="T70" fmla="*/ 657 w 1259"/>
                  <a:gd name="T71" fmla="*/ 414 h 811"/>
                  <a:gd name="T72" fmla="*/ 749 w 1259"/>
                  <a:gd name="T73" fmla="*/ 435 h 811"/>
                  <a:gd name="T74" fmla="*/ 830 w 1259"/>
                  <a:gd name="T75" fmla="*/ 463 h 811"/>
                  <a:gd name="T76" fmla="*/ 901 w 1259"/>
                  <a:gd name="T77" fmla="*/ 490 h 811"/>
                  <a:gd name="T78" fmla="*/ 966 w 1259"/>
                  <a:gd name="T79" fmla="*/ 512 h 811"/>
                  <a:gd name="T80" fmla="*/ 1015 w 1259"/>
                  <a:gd name="T81" fmla="*/ 539 h 811"/>
                  <a:gd name="T82" fmla="*/ 1053 w 1259"/>
                  <a:gd name="T83" fmla="*/ 566 h 811"/>
                  <a:gd name="T84" fmla="*/ 1080 w 1259"/>
                  <a:gd name="T85" fmla="*/ 593 h 811"/>
                  <a:gd name="T86" fmla="*/ 1102 w 1259"/>
                  <a:gd name="T87" fmla="*/ 620 h 811"/>
                  <a:gd name="T88" fmla="*/ 1112 w 1259"/>
                  <a:gd name="T89" fmla="*/ 648 h 811"/>
                  <a:gd name="T90" fmla="*/ 1118 w 1259"/>
                  <a:gd name="T91" fmla="*/ 675 h 811"/>
                  <a:gd name="T92" fmla="*/ 1112 w 1259"/>
                  <a:gd name="T93" fmla="*/ 697 h 811"/>
                  <a:gd name="T94" fmla="*/ 1096 w 1259"/>
                  <a:gd name="T95" fmla="*/ 724 h 811"/>
                  <a:gd name="T96" fmla="*/ 1080 w 1259"/>
                  <a:gd name="T97" fmla="*/ 746 h 811"/>
                  <a:gd name="T98" fmla="*/ 1053 w 1259"/>
                  <a:gd name="T99" fmla="*/ 767 h 811"/>
                  <a:gd name="T100" fmla="*/ 1015 w 1259"/>
                  <a:gd name="T101" fmla="*/ 789 h 811"/>
                  <a:gd name="T102" fmla="*/ 977 w 1259"/>
                  <a:gd name="T103" fmla="*/ 811 h 811"/>
                  <a:gd name="T104" fmla="*/ 1047 w 1259"/>
                  <a:gd name="T105" fmla="*/ 789 h 811"/>
                  <a:gd name="T106" fmla="*/ 1107 w 1259"/>
                  <a:gd name="T107" fmla="*/ 767 h 811"/>
                  <a:gd name="T108" fmla="*/ 1156 w 1259"/>
                  <a:gd name="T109" fmla="*/ 746 h 811"/>
                  <a:gd name="T110" fmla="*/ 1199 w 1259"/>
                  <a:gd name="T111" fmla="*/ 724 h 811"/>
                  <a:gd name="T112" fmla="*/ 1226 w 1259"/>
                  <a:gd name="T113" fmla="*/ 702 h 811"/>
                  <a:gd name="T114" fmla="*/ 1248 w 1259"/>
                  <a:gd name="T115" fmla="*/ 675 h 811"/>
                  <a:gd name="T116" fmla="*/ 1259 w 1259"/>
                  <a:gd name="T117" fmla="*/ 648 h 811"/>
                  <a:gd name="T118" fmla="*/ 1259 w 1259"/>
                  <a:gd name="T119" fmla="*/ 615 h 811"/>
                  <a:gd name="T120" fmla="*/ 1259 w 1259"/>
                  <a:gd name="T121" fmla="*/ 615 h 8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259" h="811">
                    <a:moveTo>
                      <a:pt x="1259" y="615"/>
                    </a:moveTo>
                    <a:lnTo>
                      <a:pt x="1248" y="588"/>
                    </a:lnTo>
                    <a:lnTo>
                      <a:pt x="1237" y="566"/>
                    </a:lnTo>
                    <a:lnTo>
                      <a:pt x="1216" y="539"/>
                    </a:lnTo>
                    <a:lnTo>
                      <a:pt x="1188" y="517"/>
                    </a:lnTo>
                    <a:lnTo>
                      <a:pt x="1123" y="479"/>
                    </a:lnTo>
                    <a:lnTo>
                      <a:pt x="1042" y="441"/>
                    </a:lnTo>
                    <a:lnTo>
                      <a:pt x="944" y="408"/>
                    </a:lnTo>
                    <a:lnTo>
                      <a:pt x="841" y="381"/>
                    </a:lnTo>
                    <a:lnTo>
                      <a:pt x="727" y="348"/>
                    </a:lnTo>
                    <a:lnTo>
                      <a:pt x="613" y="321"/>
                    </a:lnTo>
                    <a:lnTo>
                      <a:pt x="499" y="294"/>
                    </a:lnTo>
                    <a:lnTo>
                      <a:pt x="391" y="261"/>
                    </a:lnTo>
                    <a:lnTo>
                      <a:pt x="288" y="229"/>
                    </a:lnTo>
                    <a:lnTo>
                      <a:pt x="195" y="196"/>
                    </a:lnTo>
                    <a:lnTo>
                      <a:pt x="119" y="152"/>
                    </a:lnTo>
                    <a:lnTo>
                      <a:pt x="54" y="109"/>
                    </a:lnTo>
                    <a:lnTo>
                      <a:pt x="33" y="87"/>
                    </a:lnTo>
                    <a:lnTo>
                      <a:pt x="16" y="60"/>
                    </a:lnTo>
                    <a:lnTo>
                      <a:pt x="5" y="33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0" y="38"/>
                    </a:lnTo>
                    <a:lnTo>
                      <a:pt x="5" y="60"/>
                    </a:lnTo>
                    <a:lnTo>
                      <a:pt x="16" y="87"/>
                    </a:lnTo>
                    <a:lnTo>
                      <a:pt x="33" y="114"/>
                    </a:lnTo>
                    <a:lnTo>
                      <a:pt x="54" y="142"/>
                    </a:lnTo>
                    <a:lnTo>
                      <a:pt x="87" y="174"/>
                    </a:lnTo>
                    <a:lnTo>
                      <a:pt x="125" y="207"/>
                    </a:lnTo>
                    <a:lnTo>
                      <a:pt x="179" y="240"/>
                    </a:lnTo>
                    <a:lnTo>
                      <a:pt x="244" y="278"/>
                    </a:lnTo>
                    <a:lnTo>
                      <a:pt x="326" y="310"/>
                    </a:lnTo>
                    <a:lnTo>
                      <a:pt x="418" y="348"/>
                    </a:lnTo>
                    <a:lnTo>
                      <a:pt x="526" y="381"/>
                    </a:lnTo>
                    <a:lnTo>
                      <a:pt x="657" y="414"/>
                    </a:lnTo>
                    <a:lnTo>
                      <a:pt x="749" y="435"/>
                    </a:lnTo>
                    <a:lnTo>
                      <a:pt x="830" y="463"/>
                    </a:lnTo>
                    <a:lnTo>
                      <a:pt x="901" y="490"/>
                    </a:lnTo>
                    <a:lnTo>
                      <a:pt x="966" y="512"/>
                    </a:lnTo>
                    <a:lnTo>
                      <a:pt x="1015" y="539"/>
                    </a:lnTo>
                    <a:lnTo>
                      <a:pt x="1053" y="566"/>
                    </a:lnTo>
                    <a:lnTo>
                      <a:pt x="1080" y="593"/>
                    </a:lnTo>
                    <a:lnTo>
                      <a:pt x="1102" y="620"/>
                    </a:lnTo>
                    <a:lnTo>
                      <a:pt x="1112" y="648"/>
                    </a:lnTo>
                    <a:lnTo>
                      <a:pt x="1118" y="675"/>
                    </a:lnTo>
                    <a:lnTo>
                      <a:pt x="1112" y="697"/>
                    </a:lnTo>
                    <a:lnTo>
                      <a:pt x="1096" y="724"/>
                    </a:lnTo>
                    <a:lnTo>
                      <a:pt x="1080" y="746"/>
                    </a:lnTo>
                    <a:lnTo>
                      <a:pt x="1053" y="767"/>
                    </a:lnTo>
                    <a:lnTo>
                      <a:pt x="1015" y="789"/>
                    </a:lnTo>
                    <a:lnTo>
                      <a:pt x="977" y="811"/>
                    </a:lnTo>
                    <a:lnTo>
                      <a:pt x="1047" y="789"/>
                    </a:lnTo>
                    <a:lnTo>
                      <a:pt x="1107" y="767"/>
                    </a:lnTo>
                    <a:lnTo>
                      <a:pt x="1156" y="746"/>
                    </a:lnTo>
                    <a:lnTo>
                      <a:pt x="1199" y="724"/>
                    </a:lnTo>
                    <a:lnTo>
                      <a:pt x="1226" y="702"/>
                    </a:lnTo>
                    <a:lnTo>
                      <a:pt x="1248" y="675"/>
                    </a:lnTo>
                    <a:lnTo>
                      <a:pt x="1259" y="648"/>
                    </a:lnTo>
                    <a:lnTo>
                      <a:pt x="1259" y="615"/>
                    </a:lnTo>
                    <a:lnTo>
                      <a:pt x="1259" y="61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4104" name="Freeform 8"/>
              <p:cNvSpPr>
                <a:spLocks/>
              </p:cNvSpPr>
              <p:nvPr/>
            </p:nvSpPr>
            <p:spPr bwMode="hidden">
              <a:xfrm>
                <a:off x="2900" y="3346"/>
                <a:ext cx="2849" cy="969"/>
              </a:xfrm>
              <a:custGeom>
                <a:avLst/>
                <a:gdLst>
                  <a:gd name="T0" fmla="*/ 92 w 2849"/>
                  <a:gd name="T1" fmla="*/ 958 h 969"/>
                  <a:gd name="T2" fmla="*/ 0 w 2849"/>
                  <a:gd name="T3" fmla="*/ 969 h 969"/>
                  <a:gd name="T4" fmla="*/ 391 w 2849"/>
                  <a:gd name="T5" fmla="*/ 969 h 969"/>
                  <a:gd name="T6" fmla="*/ 434 w 2849"/>
                  <a:gd name="T7" fmla="*/ 947 h 969"/>
                  <a:gd name="T8" fmla="*/ 483 w 2849"/>
                  <a:gd name="T9" fmla="*/ 914 h 969"/>
                  <a:gd name="T10" fmla="*/ 554 w 2849"/>
                  <a:gd name="T11" fmla="*/ 876 h 969"/>
                  <a:gd name="T12" fmla="*/ 635 w 2849"/>
                  <a:gd name="T13" fmla="*/ 838 h 969"/>
                  <a:gd name="T14" fmla="*/ 727 w 2849"/>
                  <a:gd name="T15" fmla="*/ 794 h 969"/>
                  <a:gd name="T16" fmla="*/ 836 w 2849"/>
                  <a:gd name="T17" fmla="*/ 745 h 969"/>
                  <a:gd name="T18" fmla="*/ 961 w 2849"/>
                  <a:gd name="T19" fmla="*/ 696 h 969"/>
                  <a:gd name="T20" fmla="*/ 1102 w 2849"/>
                  <a:gd name="T21" fmla="*/ 642 h 969"/>
                  <a:gd name="T22" fmla="*/ 1259 w 2849"/>
                  <a:gd name="T23" fmla="*/ 582 h 969"/>
                  <a:gd name="T24" fmla="*/ 1433 w 2849"/>
                  <a:gd name="T25" fmla="*/ 522 h 969"/>
                  <a:gd name="T26" fmla="*/ 1623 w 2849"/>
                  <a:gd name="T27" fmla="*/ 462 h 969"/>
                  <a:gd name="T28" fmla="*/ 1829 w 2849"/>
                  <a:gd name="T29" fmla="*/ 403 h 969"/>
                  <a:gd name="T30" fmla="*/ 2057 w 2849"/>
                  <a:gd name="T31" fmla="*/ 343 h 969"/>
                  <a:gd name="T32" fmla="*/ 2301 w 2849"/>
                  <a:gd name="T33" fmla="*/ 283 h 969"/>
                  <a:gd name="T34" fmla="*/ 2567 w 2849"/>
                  <a:gd name="T35" fmla="*/ 223 h 969"/>
                  <a:gd name="T36" fmla="*/ 2849 w 2849"/>
                  <a:gd name="T37" fmla="*/ 163 h 969"/>
                  <a:gd name="T38" fmla="*/ 2849 w 2849"/>
                  <a:gd name="T39" fmla="*/ 0 h 969"/>
                  <a:gd name="T40" fmla="*/ 2817 w 2849"/>
                  <a:gd name="T41" fmla="*/ 16 h 969"/>
                  <a:gd name="T42" fmla="*/ 2773 w 2849"/>
                  <a:gd name="T43" fmla="*/ 33 h 969"/>
                  <a:gd name="T44" fmla="*/ 2719 w 2849"/>
                  <a:gd name="T45" fmla="*/ 54 h 969"/>
                  <a:gd name="T46" fmla="*/ 2648 w 2849"/>
                  <a:gd name="T47" fmla="*/ 76 h 969"/>
                  <a:gd name="T48" fmla="*/ 2572 w 2849"/>
                  <a:gd name="T49" fmla="*/ 98 h 969"/>
                  <a:gd name="T50" fmla="*/ 2491 w 2849"/>
                  <a:gd name="T51" fmla="*/ 120 h 969"/>
                  <a:gd name="T52" fmla="*/ 2399 w 2849"/>
                  <a:gd name="T53" fmla="*/ 147 h 969"/>
                  <a:gd name="T54" fmla="*/ 2301 w 2849"/>
                  <a:gd name="T55" fmla="*/ 169 h 969"/>
                  <a:gd name="T56" fmla="*/ 2095 w 2849"/>
                  <a:gd name="T57" fmla="*/ 223 h 969"/>
                  <a:gd name="T58" fmla="*/ 1889 w 2849"/>
                  <a:gd name="T59" fmla="*/ 277 h 969"/>
                  <a:gd name="T60" fmla="*/ 1688 w 2849"/>
                  <a:gd name="T61" fmla="*/ 326 h 969"/>
                  <a:gd name="T62" fmla="*/ 1590 w 2849"/>
                  <a:gd name="T63" fmla="*/ 354 h 969"/>
                  <a:gd name="T64" fmla="*/ 1503 w 2849"/>
                  <a:gd name="T65" fmla="*/ 381 h 969"/>
                  <a:gd name="T66" fmla="*/ 1107 w 2849"/>
                  <a:gd name="T67" fmla="*/ 506 h 969"/>
                  <a:gd name="T68" fmla="*/ 912 w 2849"/>
                  <a:gd name="T69" fmla="*/ 577 h 969"/>
                  <a:gd name="T70" fmla="*/ 727 w 2849"/>
                  <a:gd name="T71" fmla="*/ 647 h 969"/>
                  <a:gd name="T72" fmla="*/ 548 w 2849"/>
                  <a:gd name="T73" fmla="*/ 718 h 969"/>
                  <a:gd name="T74" fmla="*/ 380 w 2849"/>
                  <a:gd name="T75" fmla="*/ 794 h 969"/>
                  <a:gd name="T76" fmla="*/ 228 w 2849"/>
                  <a:gd name="T77" fmla="*/ 876 h 969"/>
                  <a:gd name="T78" fmla="*/ 92 w 2849"/>
                  <a:gd name="T79" fmla="*/ 958 h 969"/>
                  <a:gd name="T80" fmla="*/ 92 w 2849"/>
                  <a:gd name="T81" fmla="*/ 958 h 9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849" h="969">
                    <a:moveTo>
                      <a:pt x="92" y="958"/>
                    </a:moveTo>
                    <a:lnTo>
                      <a:pt x="0" y="969"/>
                    </a:lnTo>
                    <a:lnTo>
                      <a:pt x="391" y="969"/>
                    </a:lnTo>
                    <a:lnTo>
                      <a:pt x="434" y="947"/>
                    </a:lnTo>
                    <a:lnTo>
                      <a:pt x="483" y="914"/>
                    </a:lnTo>
                    <a:lnTo>
                      <a:pt x="554" y="876"/>
                    </a:lnTo>
                    <a:lnTo>
                      <a:pt x="635" y="838"/>
                    </a:lnTo>
                    <a:lnTo>
                      <a:pt x="727" y="794"/>
                    </a:lnTo>
                    <a:lnTo>
                      <a:pt x="836" y="745"/>
                    </a:lnTo>
                    <a:lnTo>
                      <a:pt x="961" y="696"/>
                    </a:lnTo>
                    <a:lnTo>
                      <a:pt x="1102" y="642"/>
                    </a:lnTo>
                    <a:lnTo>
                      <a:pt x="1259" y="582"/>
                    </a:lnTo>
                    <a:lnTo>
                      <a:pt x="1433" y="522"/>
                    </a:lnTo>
                    <a:lnTo>
                      <a:pt x="1623" y="462"/>
                    </a:lnTo>
                    <a:lnTo>
                      <a:pt x="1829" y="403"/>
                    </a:lnTo>
                    <a:lnTo>
                      <a:pt x="2057" y="343"/>
                    </a:lnTo>
                    <a:lnTo>
                      <a:pt x="2301" y="283"/>
                    </a:lnTo>
                    <a:lnTo>
                      <a:pt x="2567" y="223"/>
                    </a:lnTo>
                    <a:lnTo>
                      <a:pt x="2849" y="163"/>
                    </a:lnTo>
                    <a:lnTo>
                      <a:pt x="2849" y="0"/>
                    </a:lnTo>
                    <a:lnTo>
                      <a:pt x="2817" y="16"/>
                    </a:lnTo>
                    <a:lnTo>
                      <a:pt x="2773" y="33"/>
                    </a:lnTo>
                    <a:lnTo>
                      <a:pt x="2719" y="54"/>
                    </a:lnTo>
                    <a:lnTo>
                      <a:pt x="2648" y="76"/>
                    </a:lnTo>
                    <a:lnTo>
                      <a:pt x="2572" y="98"/>
                    </a:lnTo>
                    <a:lnTo>
                      <a:pt x="2491" y="120"/>
                    </a:lnTo>
                    <a:lnTo>
                      <a:pt x="2399" y="147"/>
                    </a:lnTo>
                    <a:lnTo>
                      <a:pt x="2301" y="169"/>
                    </a:lnTo>
                    <a:lnTo>
                      <a:pt x="2095" y="223"/>
                    </a:lnTo>
                    <a:lnTo>
                      <a:pt x="1889" y="277"/>
                    </a:lnTo>
                    <a:lnTo>
                      <a:pt x="1688" y="326"/>
                    </a:lnTo>
                    <a:lnTo>
                      <a:pt x="1590" y="354"/>
                    </a:lnTo>
                    <a:lnTo>
                      <a:pt x="1503" y="381"/>
                    </a:lnTo>
                    <a:lnTo>
                      <a:pt x="1107" y="506"/>
                    </a:lnTo>
                    <a:lnTo>
                      <a:pt x="912" y="577"/>
                    </a:lnTo>
                    <a:lnTo>
                      <a:pt x="727" y="647"/>
                    </a:lnTo>
                    <a:lnTo>
                      <a:pt x="548" y="718"/>
                    </a:lnTo>
                    <a:lnTo>
                      <a:pt x="380" y="794"/>
                    </a:lnTo>
                    <a:lnTo>
                      <a:pt x="228" y="876"/>
                    </a:lnTo>
                    <a:lnTo>
                      <a:pt x="92" y="958"/>
                    </a:lnTo>
                    <a:lnTo>
                      <a:pt x="92" y="95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1961"/>
                      <a:invGamma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  <p:sp>
            <p:nvSpPr>
              <p:cNvPr id="1038" name="Freeform 9"/>
              <p:cNvSpPr>
                <a:spLocks/>
              </p:cNvSpPr>
              <p:nvPr/>
            </p:nvSpPr>
            <p:spPr bwMode="hidden">
              <a:xfrm>
                <a:off x="2748" y="2230"/>
                <a:ext cx="3007" cy="2085"/>
              </a:xfrm>
              <a:custGeom>
                <a:avLst/>
                <a:gdLst>
                  <a:gd name="T0" fmla="*/ 1433 w 3007"/>
                  <a:gd name="T1" fmla="*/ 474 h 2085"/>
                  <a:gd name="T2" fmla="*/ 1460 w 3007"/>
                  <a:gd name="T3" fmla="*/ 528 h 2085"/>
                  <a:gd name="T4" fmla="*/ 1541 w 3007"/>
                  <a:gd name="T5" fmla="*/ 593 h 2085"/>
                  <a:gd name="T6" fmla="*/ 1715 w 3007"/>
                  <a:gd name="T7" fmla="*/ 670 h 2085"/>
                  <a:gd name="T8" fmla="*/ 1927 w 3007"/>
                  <a:gd name="T9" fmla="*/ 735 h 2085"/>
                  <a:gd name="T10" fmla="*/ 2155 w 3007"/>
                  <a:gd name="T11" fmla="*/ 789 h 2085"/>
                  <a:gd name="T12" fmla="*/ 2372 w 3007"/>
                  <a:gd name="T13" fmla="*/ 849 h 2085"/>
                  <a:gd name="T14" fmla="*/ 2551 w 3007"/>
                  <a:gd name="T15" fmla="*/ 920 h 2085"/>
                  <a:gd name="T16" fmla="*/ 2638 w 3007"/>
                  <a:gd name="T17" fmla="*/ 980 h 2085"/>
                  <a:gd name="T18" fmla="*/ 2676 w 3007"/>
                  <a:gd name="T19" fmla="*/ 1029 h 2085"/>
                  <a:gd name="T20" fmla="*/ 2681 w 3007"/>
                  <a:gd name="T21" fmla="*/ 1083 h 2085"/>
                  <a:gd name="T22" fmla="*/ 2665 w 3007"/>
                  <a:gd name="T23" fmla="*/ 1127 h 2085"/>
                  <a:gd name="T24" fmla="*/ 2616 w 3007"/>
                  <a:gd name="T25" fmla="*/ 1170 h 2085"/>
                  <a:gd name="T26" fmla="*/ 2545 w 3007"/>
                  <a:gd name="T27" fmla="*/ 1208 h 2085"/>
                  <a:gd name="T28" fmla="*/ 2448 w 3007"/>
                  <a:gd name="T29" fmla="*/ 1241 h 2085"/>
                  <a:gd name="T30" fmla="*/ 2328 w 3007"/>
                  <a:gd name="T31" fmla="*/ 1274 h 2085"/>
                  <a:gd name="T32" fmla="*/ 2106 w 3007"/>
                  <a:gd name="T33" fmla="*/ 1328 h 2085"/>
                  <a:gd name="T34" fmla="*/ 1742 w 3007"/>
                  <a:gd name="T35" fmla="*/ 1421 h 2085"/>
                  <a:gd name="T36" fmla="*/ 1308 w 3007"/>
                  <a:gd name="T37" fmla="*/ 1540 h 2085"/>
                  <a:gd name="T38" fmla="*/ 820 w 3007"/>
                  <a:gd name="T39" fmla="*/ 1709 h 2085"/>
                  <a:gd name="T40" fmla="*/ 282 w 3007"/>
                  <a:gd name="T41" fmla="*/ 1943 h 2085"/>
                  <a:gd name="T42" fmla="*/ 152 w 3007"/>
                  <a:gd name="T43" fmla="*/ 2085 h 2085"/>
                  <a:gd name="T44" fmla="*/ 386 w 3007"/>
                  <a:gd name="T45" fmla="*/ 1992 h 2085"/>
                  <a:gd name="T46" fmla="*/ 700 w 3007"/>
                  <a:gd name="T47" fmla="*/ 1834 h 2085"/>
                  <a:gd name="T48" fmla="*/ 1064 w 3007"/>
                  <a:gd name="T49" fmla="*/ 1693 h 2085"/>
                  <a:gd name="T50" fmla="*/ 1661 w 3007"/>
                  <a:gd name="T51" fmla="*/ 1497 h 2085"/>
                  <a:gd name="T52" fmla="*/ 1845 w 3007"/>
                  <a:gd name="T53" fmla="*/ 1442 h 2085"/>
                  <a:gd name="T54" fmla="*/ 2252 w 3007"/>
                  <a:gd name="T55" fmla="*/ 1339 h 2085"/>
                  <a:gd name="T56" fmla="*/ 2551 w 3007"/>
                  <a:gd name="T57" fmla="*/ 1263 h 2085"/>
                  <a:gd name="T58" fmla="*/ 2730 w 3007"/>
                  <a:gd name="T59" fmla="*/ 1214 h 2085"/>
                  <a:gd name="T60" fmla="*/ 2876 w 3007"/>
                  <a:gd name="T61" fmla="*/ 1170 h 2085"/>
                  <a:gd name="T62" fmla="*/ 2974 w 3007"/>
                  <a:gd name="T63" fmla="*/ 1132 h 2085"/>
                  <a:gd name="T64" fmla="*/ 3007 w 3007"/>
                  <a:gd name="T65" fmla="*/ 871 h 2085"/>
                  <a:gd name="T66" fmla="*/ 2860 w 3007"/>
                  <a:gd name="T67" fmla="*/ 844 h 2085"/>
                  <a:gd name="T68" fmla="*/ 2670 w 3007"/>
                  <a:gd name="T69" fmla="*/ 806 h 2085"/>
                  <a:gd name="T70" fmla="*/ 2458 w 3007"/>
                  <a:gd name="T71" fmla="*/ 757 h 2085"/>
                  <a:gd name="T72" fmla="*/ 2138 w 3007"/>
                  <a:gd name="T73" fmla="*/ 670 h 2085"/>
                  <a:gd name="T74" fmla="*/ 1959 w 3007"/>
                  <a:gd name="T75" fmla="*/ 604 h 2085"/>
                  <a:gd name="T76" fmla="*/ 1824 w 3007"/>
                  <a:gd name="T77" fmla="*/ 534 h 2085"/>
                  <a:gd name="T78" fmla="*/ 1769 w 3007"/>
                  <a:gd name="T79" fmla="*/ 474 h 2085"/>
                  <a:gd name="T80" fmla="*/ 1753 w 3007"/>
                  <a:gd name="T81" fmla="*/ 436 h 2085"/>
                  <a:gd name="T82" fmla="*/ 1780 w 3007"/>
                  <a:gd name="T83" fmla="*/ 381 h 2085"/>
                  <a:gd name="T84" fmla="*/ 1862 w 3007"/>
                  <a:gd name="T85" fmla="*/ 316 h 2085"/>
                  <a:gd name="T86" fmla="*/ 1986 w 3007"/>
                  <a:gd name="T87" fmla="*/ 267 h 2085"/>
                  <a:gd name="T88" fmla="*/ 2149 w 3007"/>
                  <a:gd name="T89" fmla="*/ 229 h 2085"/>
                  <a:gd name="T90" fmla="*/ 2431 w 3007"/>
                  <a:gd name="T91" fmla="*/ 180 h 2085"/>
                  <a:gd name="T92" fmla="*/ 2827 w 3007"/>
                  <a:gd name="T93" fmla="*/ 125 h 2085"/>
                  <a:gd name="T94" fmla="*/ 3007 w 3007"/>
                  <a:gd name="T95" fmla="*/ 87 h 2085"/>
                  <a:gd name="T96" fmla="*/ 2909 w 3007"/>
                  <a:gd name="T97" fmla="*/ 22 h 2085"/>
                  <a:gd name="T98" fmla="*/ 2676 w 3007"/>
                  <a:gd name="T99" fmla="*/ 66 h 2085"/>
                  <a:gd name="T100" fmla="*/ 2285 w 3007"/>
                  <a:gd name="T101" fmla="*/ 120 h 2085"/>
                  <a:gd name="T102" fmla="*/ 2030 w 3007"/>
                  <a:gd name="T103" fmla="*/ 158 h 2085"/>
                  <a:gd name="T104" fmla="*/ 1791 w 3007"/>
                  <a:gd name="T105" fmla="*/ 202 h 2085"/>
                  <a:gd name="T106" fmla="*/ 1601 w 3007"/>
                  <a:gd name="T107" fmla="*/ 261 h 2085"/>
                  <a:gd name="T108" fmla="*/ 1471 w 3007"/>
                  <a:gd name="T109" fmla="*/ 338 h 2085"/>
                  <a:gd name="T110" fmla="*/ 1438 w 3007"/>
                  <a:gd name="T111" fmla="*/ 387 h 2085"/>
                  <a:gd name="T112" fmla="*/ 1427 w 3007"/>
                  <a:gd name="T113" fmla="*/ 441 h 2085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0" t="0" r="r" b="b"/>
                <a:pathLst>
                  <a:path w="3007" h="2085">
                    <a:moveTo>
                      <a:pt x="1427" y="441"/>
                    </a:moveTo>
                    <a:lnTo>
                      <a:pt x="1433" y="474"/>
                    </a:lnTo>
                    <a:lnTo>
                      <a:pt x="1444" y="501"/>
                    </a:lnTo>
                    <a:lnTo>
                      <a:pt x="1460" y="528"/>
                    </a:lnTo>
                    <a:lnTo>
                      <a:pt x="1482" y="550"/>
                    </a:lnTo>
                    <a:lnTo>
                      <a:pt x="1541" y="593"/>
                    </a:lnTo>
                    <a:lnTo>
                      <a:pt x="1623" y="637"/>
                    </a:lnTo>
                    <a:lnTo>
                      <a:pt x="1715" y="670"/>
                    </a:lnTo>
                    <a:lnTo>
                      <a:pt x="1818" y="702"/>
                    </a:lnTo>
                    <a:lnTo>
                      <a:pt x="1927" y="735"/>
                    </a:lnTo>
                    <a:lnTo>
                      <a:pt x="2041" y="762"/>
                    </a:lnTo>
                    <a:lnTo>
                      <a:pt x="2155" y="789"/>
                    </a:lnTo>
                    <a:lnTo>
                      <a:pt x="2269" y="822"/>
                    </a:lnTo>
                    <a:lnTo>
                      <a:pt x="2372" y="849"/>
                    </a:lnTo>
                    <a:lnTo>
                      <a:pt x="2464" y="882"/>
                    </a:lnTo>
                    <a:lnTo>
                      <a:pt x="2551" y="920"/>
                    </a:lnTo>
                    <a:lnTo>
                      <a:pt x="2616" y="958"/>
                    </a:lnTo>
                    <a:lnTo>
                      <a:pt x="2638" y="980"/>
                    </a:lnTo>
                    <a:lnTo>
                      <a:pt x="2659" y="1007"/>
                    </a:lnTo>
                    <a:lnTo>
                      <a:pt x="2676" y="1029"/>
                    </a:lnTo>
                    <a:lnTo>
                      <a:pt x="2681" y="1056"/>
                    </a:lnTo>
                    <a:lnTo>
                      <a:pt x="2681" y="1083"/>
                    </a:lnTo>
                    <a:lnTo>
                      <a:pt x="2676" y="1105"/>
                    </a:lnTo>
                    <a:lnTo>
                      <a:pt x="2665" y="1127"/>
                    </a:lnTo>
                    <a:lnTo>
                      <a:pt x="2643" y="1149"/>
                    </a:lnTo>
                    <a:lnTo>
                      <a:pt x="2616" y="1170"/>
                    </a:lnTo>
                    <a:lnTo>
                      <a:pt x="2583" y="1187"/>
                    </a:lnTo>
                    <a:lnTo>
                      <a:pt x="2545" y="1208"/>
                    </a:lnTo>
                    <a:lnTo>
                      <a:pt x="2502" y="1225"/>
                    </a:lnTo>
                    <a:lnTo>
                      <a:pt x="2448" y="1241"/>
                    </a:lnTo>
                    <a:lnTo>
                      <a:pt x="2388" y="1257"/>
                    </a:lnTo>
                    <a:lnTo>
                      <a:pt x="2328" y="1274"/>
                    </a:lnTo>
                    <a:lnTo>
                      <a:pt x="2258" y="1290"/>
                    </a:lnTo>
                    <a:lnTo>
                      <a:pt x="2106" y="1328"/>
                    </a:lnTo>
                    <a:lnTo>
                      <a:pt x="1932" y="1372"/>
                    </a:lnTo>
                    <a:lnTo>
                      <a:pt x="1742" y="1421"/>
                    </a:lnTo>
                    <a:lnTo>
                      <a:pt x="1531" y="1475"/>
                    </a:lnTo>
                    <a:lnTo>
                      <a:pt x="1308" y="1540"/>
                    </a:lnTo>
                    <a:lnTo>
                      <a:pt x="1069" y="1617"/>
                    </a:lnTo>
                    <a:lnTo>
                      <a:pt x="820" y="1709"/>
                    </a:lnTo>
                    <a:lnTo>
                      <a:pt x="554" y="1818"/>
                    </a:lnTo>
                    <a:lnTo>
                      <a:pt x="282" y="1943"/>
                    </a:lnTo>
                    <a:lnTo>
                      <a:pt x="0" y="2085"/>
                    </a:lnTo>
                    <a:lnTo>
                      <a:pt x="152" y="2085"/>
                    </a:lnTo>
                    <a:lnTo>
                      <a:pt x="244" y="2074"/>
                    </a:lnTo>
                    <a:lnTo>
                      <a:pt x="386" y="1992"/>
                    </a:lnTo>
                    <a:lnTo>
                      <a:pt x="537" y="1910"/>
                    </a:lnTo>
                    <a:lnTo>
                      <a:pt x="700" y="1834"/>
                    </a:lnTo>
                    <a:lnTo>
                      <a:pt x="879" y="1763"/>
                    </a:lnTo>
                    <a:lnTo>
                      <a:pt x="1064" y="1693"/>
                    </a:lnTo>
                    <a:lnTo>
                      <a:pt x="1259" y="1622"/>
                    </a:lnTo>
                    <a:lnTo>
                      <a:pt x="1661" y="1497"/>
                    </a:lnTo>
                    <a:lnTo>
                      <a:pt x="1748" y="1470"/>
                    </a:lnTo>
                    <a:lnTo>
                      <a:pt x="1845" y="1442"/>
                    </a:lnTo>
                    <a:lnTo>
                      <a:pt x="2046" y="1393"/>
                    </a:lnTo>
                    <a:lnTo>
                      <a:pt x="2252" y="1339"/>
                    </a:lnTo>
                    <a:lnTo>
                      <a:pt x="2458" y="1285"/>
                    </a:lnTo>
                    <a:lnTo>
                      <a:pt x="2551" y="1263"/>
                    </a:lnTo>
                    <a:lnTo>
                      <a:pt x="2643" y="1236"/>
                    </a:lnTo>
                    <a:lnTo>
                      <a:pt x="2730" y="1214"/>
                    </a:lnTo>
                    <a:lnTo>
                      <a:pt x="2806" y="1192"/>
                    </a:lnTo>
                    <a:lnTo>
                      <a:pt x="2876" y="1170"/>
                    </a:lnTo>
                    <a:lnTo>
                      <a:pt x="2931" y="1149"/>
                    </a:lnTo>
                    <a:lnTo>
                      <a:pt x="2974" y="1132"/>
                    </a:lnTo>
                    <a:lnTo>
                      <a:pt x="3007" y="1116"/>
                    </a:lnTo>
                    <a:lnTo>
                      <a:pt x="3007" y="871"/>
                    </a:lnTo>
                    <a:lnTo>
                      <a:pt x="2941" y="860"/>
                    </a:lnTo>
                    <a:lnTo>
                      <a:pt x="2860" y="844"/>
                    </a:lnTo>
                    <a:lnTo>
                      <a:pt x="2773" y="827"/>
                    </a:lnTo>
                    <a:lnTo>
                      <a:pt x="2670" y="806"/>
                    </a:lnTo>
                    <a:lnTo>
                      <a:pt x="2567" y="784"/>
                    </a:lnTo>
                    <a:lnTo>
                      <a:pt x="2458" y="757"/>
                    </a:lnTo>
                    <a:lnTo>
                      <a:pt x="2241" y="702"/>
                    </a:lnTo>
                    <a:lnTo>
                      <a:pt x="2138" y="670"/>
                    </a:lnTo>
                    <a:lnTo>
                      <a:pt x="2046" y="637"/>
                    </a:lnTo>
                    <a:lnTo>
                      <a:pt x="1959" y="604"/>
                    </a:lnTo>
                    <a:lnTo>
                      <a:pt x="1883" y="566"/>
                    </a:lnTo>
                    <a:lnTo>
                      <a:pt x="1824" y="534"/>
                    </a:lnTo>
                    <a:lnTo>
                      <a:pt x="1780" y="495"/>
                    </a:lnTo>
                    <a:lnTo>
                      <a:pt x="1769" y="474"/>
                    </a:lnTo>
                    <a:lnTo>
                      <a:pt x="1758" y="457"/>
                    </a:lnTo>
                    <a:lnTo>
                      <a:pt x="1753" y="436"/>
                    </a:lnTo>
                    <a:lnTo>
                      <a:pt x="1758" y="419"/>
                    </a:lnTo>
                    <a:lnTo>
                      <a:pt x="1780" y="381"/>
                    </a:lnTo>
                    <a:lnTo>
                      <a:pt x="1813" y="343"/>
                    </a:lnTo>
                    <a:lnTo>
                      <a:pt x="1862" y="316"/>
                    </a:lnTo>
                    <a:lnTo>
                      <a:pt x="1921" y="289"/>
                    </a:lnTo>
                    <a:lnTo>
                      <a:pt x="1986" y="267"/>
                    </a:lnTo>
                    <a:lnTo>
                      <a:pt x="2062" y="245"/>
                    </a:lnTo>
                    <a:lnTo>
                      <a:pt x="2149" y="229"/>
                    </a:lnTo>
                    <a:lnTo>
                      <a:pt x="2236" y="213"/>
                    </a:lnTo>
                    <a:lnTo>
                      <a:pt x="2431" y="180"/>
                    </a:lnTo>
                    <a:lnTo>
                      <a:pt x="2627" y="158"/>
                    </a:lnTo>
                    <a:lnTo>
                      <a:pt x="2827" y="125"/>
                    </a:lnTo>
                    <a:lnTo>
                      <a:pt x="2920" y="109"/>
                    </a:lnTo>
                    <a:lnTo>
                      <a:pt x="3007" y="87"/>
                    </a:lnTo>
                    <a:lnTo>
                      <a:pt x="3007" y="0"/>
                    </a:lnTo>
                    <a:lnTo>
                      <a:pt x="2909" y="22"/>
                    </a:lnTo>
                    <a:lnTo>
                      <a:pt x="2795" y="44"/>
                    </a:lnTo>
                    <a:lnTo>
                      <a:pt x="2676" y="66"/>
                    </a:lnTo>
                    <a:lnTo>
                      <a:pt x="2551" y="82"/>
                    </a:lnTo>
                    <a:lnTo>
                      <a:pt x="2285" y="120"/>
                    </a:lnTo>
                    <a:lnTo>
                      <a:pt x="2155" y="136"/>
                    </a:lnTo>
                    <a:lnTo>
                      <a:pt x="2030" y="158"/>
                    </a:lnTo>
                    <a:lnTo>
                      <a:pt x="1905" y="174"/>
                    </a:lnTo>
                    <a:lnTo>
                      <a:pt x="1791" y="202"/>
                    </a:lnTo>
                    <a:lnTo>
                      <a:pt x="1688" y="229"/>
                    </a:lnTo>
                    <a:lnTo>
                      <a:pt x="1601" y="261"/>
                    </a:lnTo>
                    <a:lnTo>
                      <a:pt x="1525" y="300"/>
                    </a:lnTo>
                    <a:lnTo>
                      <a:pt x="1471" y="338"/>
                    </a:lnTo>
                    <a:lnTo>
                      <a:pt x="1455" y="359"/>
                    </a:lnTo>
                    <a:lnTo>
                      <a:pt x="1438" y="387"/>
                    </a:lnTo>
                    <a:lnTo>
                      <a:pt x="1427" y="414"/>
                    </a:lnTo>
                    <a:lnTo>
                      <a:pt x="1427" y="441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06" name="Freeform 10"/>
              <p:cNvSpPr>
                <a:spLocks/>
              </p:cNvSpPr>
              <p:nvPr/>
            </p:nvSpPr>
            <p:spPr bwMode="hidden">
              <a:xfrm>
                <a:off x="4501" y="2317"/>
                <a:ext cx="1248" cy="539"/>
              </a:xfrm>
              <a:custGeom>
                <a:avLst/>
                <a:gdLst>
                  <a:gd name="T0" fmla="*/ 0 w 1248"/>
                  <a:gd name="T1" fmla="*/ 332 h 539"/>
                  <a:gd name="T2" fmla="*/ 0 w 1248"/>
                  <a:gd name="T3" fmla="*/ 360 h 539"/>
                  <a:gd name="T4" fmla="*/ 5 w 1248"/>
                  <a:gd name="T5" fmla="*/ 387 h 539"/>
                  <a:gd name="T6" fmla="*/ 27 w 1248"/>
                  <a:gd name="T7" fmla="*/ 414 h 539"/>
                  <a:gd name="T8" fmla="*/ 54 w 1248"/>
                  <a:gd name="T9" fmla="*/ 436 h 539"/>
                  <a:gd name="T10" fmla="*/ 92 w 1248"/>
                  <a:gd name="T11" fmla="*/ 463 h 539"/>
                  <a:gd name="T12" fmla="*/ 141 w 1248"/>
                  <a:gd name="T13" fmla="*/ 490 h 539"/>
                  <a:gd name="T14" fmla="*/ 195 w 1248"/>
                  <a:gd name="T15" fmla="*/ 512 h 539"/>
                  <a:gd name="T16" fmla="*/ 255 w 1248"/>
                  <a:gd name="T17" fmla="*/ 539 h 539"/>
                  <a:gd name="T18" fmla="*/ 212 w 1248"/>
                  <a:gd name="T19" fmla="*/ 517 h 539"/>
                  <a:gd name="T20" fmla="*/ 179 w 1248"/>
                  <a:gd name="T21" fmla="*/ 490 h 539"/>
                  <a:gd name="T22" fmla="*/ 157 w 1248"/>
                  <a:gd name="T23" fmla="*/ 468 h 539"/>
                  <a:gd name="T24" fmla="*/ 141 w 1248"/>
                  <a:gd name="T25" fmla="*/ 447 h 539"/>
                  <a:gd name="T26" fmla="*/ 136 w 1248"/>
                  <a:gd name="T27" fmla="*/ 425 h 539"/>
                  <a:gd name="T28" fmla="*/ 136 w 1248"/>
                  <a:gd name="T29" fmla="*/ 403 h 539"/>
                  <a:gd name="T30" fmla="*/ 141 w 1248"/>
                  <a:gd name="T31" fmla="*/ 381 h 539"/>
                  <a:gd name="T32" fmla="*/ 157 w 1248"/>
                  <a:gd name="T33" fmla="*/ 365 h 539"/>
                  <a:gd name="T34" fmla="*/ 179 w 1248"/>
                  <a:gd name="T35" fmla="*/ 343 h 539"/>
                  <a:gd name="T36" fmla="*/ 201 w 1248"/>
                  <a:gd name="T37" fmla="*/ 327 h 539"/>
                  <a:gd name="T38" fmla="*/ 266 w 1248"/>
                  <a:gd name="T39" fmla="*/ 294 h 539"/>
                  <a:gd name="T40" fmla="*/ 353 w 1248"/>
                  <a:gd name="T41" fmla="*/ 262 h 539"/>
                  <a:gd name="T42" fmla="*/ 445 w 1248"/>
                  <a:gd name="T43" fmla="*/ 234 h 539"/>
                  <a:gd name="T44" fmla="*/ 554 w 1248"/>
                  <a:gd name="T45" fmla="*/ 213 h 539"/>
                  <a:gd name="T46" fmla="*/ 662 w 1248"/>
                  <a:gd name="T47" fmla="*/ 191 h 539"/>
                  <a:gd name="T48" fmla="*/ 890 w 1248"/>
                  <a:gd name="T49" fmla="*/ 153 h 539"/>
                  <a:gd name="T50" fmla="*/ 993 w 1248"/>
                  <a:gd name="T51" fmla="*/ 136 h 539"/>
                  <a:gd name="T52" fmla="*/ 1091 w 1248"/>
                  <a:gd name="T53" fmla="*/ 120 h 539"/>
                  <a:gd name="T54" fmla="*/ 1178 w 1248"/>
                  <a:gd name="T55" fmla="*/ 115 h 539"/>
                  <a:gd name="T56" fmla="*/ 1248 w 1248"/>
                  <a:gd name="T57" fmla="*/ 104 h 539"/>
                  <a:gd name="T58" fmla="*/ 1248 w 1248"/>
                  <a:gd name="T59" fmla="*/ 0 h 539"/>
                  <a:gd name="T60" fmla="*/ 1161 w 1248"/>
                  <a:gd name="T61" fmla="*/ 22 h 539"/>
                  <a:gd name="T62" fmla="*/ 1069 w 1248"/>
                  <a:gd name="T63" fmla="*/ 38 h 539"/>
                  <a:gd name="T64" fmla="*/ 874 w 1248"/>
                  <a:gd name="T65" fmla="*/ 71 h 539"/>
                  <a:gd name="T66" fmla="*/ 673 w 1248"/>
                  <a:gd name="T67" fmla="*/ 93 h 539"/>
                  <a:gd name="T68" fmla="*/ 483 w 1248"/>
                  <a:gd name="T69" fmla="*/ 126 h 539"/>
                  <a:gd name="T70" fmla="*/ 391 w 1248"/>
                  <a:gd name="T71" fmla="*/ 142 h 539"/>
                  <a:gd name="T72" fmla="*/ 309 w 1248"/>
                  <a:gd name="T73" fmla="*/ 158 h 539"/>
                  <a:gd name="T74" fmla="*/ 228 w 1248"/>
                  <a:gd name="T75" fmla="*/ 180 h 539"/>
                  <a:gd name="T76" fmla="*/ 163 w 1248"/>
                  <a:gd name="T77" fmla="*/ 202 h 539"/>
                  <a:gd name="T78" fmla="*/ 103 w 1248"/>
                  <a:gd name="T79" fmla="*/ 229 h 539"/>
                  <a:gd name="T80" fmla="*/ 54 w 1248"/>
                  <a:gd name="T81" fmla="*/ 256 h 539"/>
                  <a:gd name="T82" fmla="*/ 22 w 1248"/>
                  <a:gd name="T83" fmla="*/ 294 h 539"/>
                  <a:gd name="T84" fmla="*/ 0 w 1248"/>
                  <a:gd name="T85" fmla="*/ 332 h 539"/>
                  <a:gd name="T86" fmla="*/ 0 w 1248"/>
                  <a:gd name="T87" fmla="*/ 332 h 5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248" h="539">
                    <a:moveTo>
                      <a:pt x="0" y="332"/>
                    </a:moveTo>
                    <a:lnTo>
                      <a:pt x="0" y="360"/>
                    </a:lnTo>
                    <a:lnTo>
                      <a:pt x="5" y="387"/>
                    </a:lnTo>
                    <a:lnTo>
                      <a:pt x="27" y="414"/>
                    </a:lnTo>
                    <a:lnTo>
                      <a:pt x="54" y="436"/>
                    </a:lnTo>
                    <a:lnTo>
                      <a:pt x="92" y="463"/>
                    </a:lnTo>
                    <a:lnTo>
                      <a:pt x="141" y="490"/>
                    </a:lnTo>
                    <a:lnTo>
                      <a:pt x="195" y="512"/>
                    </a:lnTo>
                    <a:lnTo>
                      <a:pt x="255" y="539"/>
                    </a:lnTo>
                    <a:lnTo>
                      <a:pt x="212" y="517"/>
                    </a:lnTo>
                    <a:lnTo>
                      <a:pt x="179" y="490"/>
                    </a:lnTo>
                    <a:lnTo>
                      <a:pt x="157" y="468"/>
                    </a:lnTo>
                    <a:lnTo>
                      <a:pt x="141" y="447"/>
                    </a:lnTo>
                    <a:lnTo>
                      <a:pt x="136" y="425"/>
                    </a:lnTo>
                    <a:lnTo>
                      <a:pt x="136" y="403"/>
                    </a:lnTo>
                    <a:lnTo>
                      <a:pt x="141" y="381"/>
                    </a:lnTo>
                    <a:lnTo>
                      <a:pt x="157" y="365"/>
                    </a:lnTo>
                    <a:lnTo>
                      <a:pt x="179" y="343"/>
                    </a:lnTo>
                    <a:lnTo>
                      <a:pt x="201" y="327"/>
                    </a:lnTo>
                    <a:lnTo>
                      <a:pt x="266" y="294"/>
                    </a:lnTo>
                    <a:lnTo>
                      <a:pt x="353" y="262"/>
                    </a:lnTo>
                    <a:lnTo>
                      <a:pt x="445" y="234"/>
                    </a:lnTo>
                    <a:lnTo>
                      <a:pt x="554" y="213"/>
                    </a:lnTo>
                    <a:lnTo>
                      <a:pt x="662" y="191"/>
                    </a:lnTo>
                    <a:lnTo>
                      <a:pt x="890" y="153"/>
                    </a:lnTo>
                    <a:lnTo>
                      <a:pt x="993" y="136"/>
                    </a:lnTo>
                    <a:lnTo>
                      <a:pt x="1091" y="120"/>
                    </a:lnTo>
                    <a:lnTo>
                      <a:pt x="1178" y="115"/>
                    </a:lnTo>
                    <a:lnTo>
                      <a:pt x="1248" y="104"/>
                    </a:lnTo>
                    <a:lnTo>
                      <a:pt x="1248" y="0"/>
                    </a:lnTo>
                    <a:lnTo>
                      <a:pt x="1161" y="22"/>
                    </a:lnTo>
                    <a:lnTo>
                      <a:pt x="1069" y="38"/>
                    </a:lnTo>
                    <a:lnTo>
                      <a:pt x="874" y="71"/>
                    </a:lnTo>
                    <a:lnTo>
                      <a:pt x="673" y="93"/>
                    </a:lnTo>
                    <a:lnTo>
                      <a:pt x="483" y="126"/>
                    </a:lnTo>
                    <a:lnTo>
                      <a:pt x="391" y="142"/>
                    </a:lnTo>
                    <a:lnTo>
                      <a:pt x="309" y="158"/>
                    </a:lnTo>
                    <a:lnTo>
                      <a:pt x="228" y="180"/>
                    </a:lnTo>
                    <a:lnTo>
                      <a:pt x="163" y="202"/>
                    </a:lnTo>
                    <a:lnTo>
                      <a:pt x="103" y="229"/>
                    </a:lnTo>
                    <a:lnTo>
                      <a:pt x="54" y="256"/>
                    </a:lnTo>
                    <a:lnTo>
                      <a:pt x="22" y="294"/>
                    </a:lnTo>
                    <a:lnTo>
                      <a:pt x="0" y="332"/>
                    </a:lnTo>
                    <a:lnTo>
                      <a:pt x="0" y="33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7843"/>
                      <a:invGamma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en-US"/>
              </a:p>
            </p:txBody>
          </p:sp>
        </p:grpSp>
        <p:sp>
          <p:nvSpPr>
            <p:cNvPr id="4107" name="Freeform 11"/>
            <p:cNvSpPr>
              <a:spLocks/>
            </p:cNvSpPr>
            <p:nvPr/>
          </p:nvSpPr>
          <p:spPr bwMode="hidden">
            <a:xfrm>
              <a:off x="3322" y="1341"/>
              <a:ext cx="1825" cy="1537"/>
            </a:xfrm>
            <a:custGeom>
              <a:avLst/>
              <a:gdLst>
                <a:gd name="T0" fmla="*/ 982 w 2296"/>
                <a:gd name="T1" fmla="*/ 1061 h 1469"/>
                <a:gd name="T2" fmla="*/ 1357 w 2296"/>
                <a:gd name="T3" fmla="*/ 1012 h 1469"/>
                <a:gd name="T4" fmla="*/ 1666 w 2296"/>
                <a:gd name="T5" fmla="*/ 957 h 1469"/>
                <a:gd name="T6" fmla="*/ 1916 w 2296"/>
                <a:gd name="T7" fmla="*/ 897 h 1469"/>
                <a:gd name="T8" fmla="*/ 2100 w 2296"/>
                <a:gd name="T9" fmla="*/ 832 h 1469"/>
                <a:gd name="T10" fmla="*/ 2220 w 2296"/>
                <a:gd name="T11" fmla="*/ 756 h 1469"/>
                <a:gd name="T12" fmla="*/ 2285 w 2296"/>
                <a:gd name="T13" fmla="*/ 669 h 1469"/>
                <a:gd name="T14" fmla="*/ 2290 w 2296"/>
                <a:gd name="T15" fmla="*/ 560 h 1469"/>
                <a:gd name="T16" fmla="*/ 2241 w 2296"/>
                <a:gd name="T17" fmla="*/ 457 h 1469"/>
                <a:gd name="T18" fmla="*/ 2144 w 2296"/>
                <a:gd name="T19" fmla="*/ 364 h 1469"/>
                <a:gd name="T20" fmla="*/ 2008 w 2296"/>
                <a:gd name="T21" fmla="*/ 277 h 1469"/>
                <a:gd name="T22" fmla="*/ 1769 w 2296"/>
                <a:gd name="T23" fmla="*/ 157 h 1469"/>
                <a:gd name="T24" fmla="*/ 1612 w 2296"/>
                <a:gd name="T25" fmla="*/ 92 h 1469"/>
                <a:gd name="T26" fmla="*/ 1476 w 2296"/>
                <a:gd name="T27" fmla="*/ 43 h 1469"/>
                <a:gd name="T28" fmla="*/ 1384 w 2296"/>
                <a:gd name="T29" fmla="*/ 10 h 1469"/>
                <a:gd name="T30" fmla="*/ 1346 w 2296"/>
                <a:gd name="T31" fmla="*/ 0 h 1469"/>
                <a:gd name="T32" fmla="*/ 1655 w 2296"/>
                <a:gd name="T33" fmla="*/ 119 h 1469"/>
                <a:gd name="T34" fmla="*/ 1948 w 2296"/>
                <a:gd name="T35" fmla="*/ 255 h 1469"/>
                <a:gd name="T36" fmla="*/ 2068 w 2296"/>
                <a:gd name="T37" fmla="*/ 326 h 1469"/>
                <a:gd name="T38" fmla="*/ 2171 w 2296"/>
                <a:gd name="T39" fmla="*/ 402 h 1469"/>
                <a:gd name="T40" fmla="*/ 2236 w 2296"/>
                <a:gd name="T41" fmla="*/ 478 h 1469"/>
                <a:gd name="T42" fmla="*/ 2263 w 2296"/>
                <a:gd name="T43" fmla="*/ 560 h 1469"/>
                <a:gd name="T44" fmla="*/ 2241 w 2296"/>
                <a:gd name="T45" fmla="*/ 636 h 1469"/>
                <a:gd name="T46" fmla="*/ 2171 w 2296"/>
                <a:gd name="T47" fmla="*/ 702 h 1469"/>
                <a:gd name="T48" fmla="*/ 2062 w 2296"/>
                <a:gd name="T49" fmla="*/ 756 h 1469"/>
                <a:gd name="T50" fmla="*/ 1921 w 2296"/>
                <a:gd name="T51" fmla="*/ 800 h 1469"/>
                <a:gd name="T52" fmla="*/ 1748 w 2296"/>
                <a:gd name="T53" fmla="*/ 843 h 1469"/>
                <a:gd name="T54" fmla="*/ 1351 w 2296"/>
                <a:gd name="T55" fmla="*/ 908 h 1469"/>
                <a:gd name="T56" fmla="*/ 923 w 2296"/>
                <a:gd name="T57" fmla="*/ 968 h 1469"/>
                <a:gd name="T58" fmla="*/ 521 w 2296"/>
                <a:gd name="T59" fmla="*/ 1028 h 1469"/>
                <a:gd name="T60" fmla="*/ 353 w 2296"/>
                <a:gd name="T61" fmla="*/ 1066 h 1469"/>
                <a:gd name="T62" fmla="*/ 206 w 2296"/>
                <a:gd name="T63" fmla="*/ 1104 h 1469"/>
                <a:gd name="T64" fmla="*/ 92 w 2296"/>
                <a:gd name="T65" fmla="*/ 1148 h 1469"/>
                <a:gd name="T66" fmla="*/ 22 w 2296"/>
                <a:gd name="T67" fmla="*/ 1202 h 1469"/>
                <a:gd name="T68" fmla="*/ 0 w 2296"/>
                <a:gd name="T69" fmla="*/ 1262 h 1469"/>
                <a:gd name="T70" fmla="*/ 27 w 2296"/>
                <a:gd name="T71" fmla="*/ 1327 h 1469"/>
                <a:gd name="T72" fmla="*/ 98 w 2296"/>
                <a:gd name="T73" fmla="*/ 1382 h 1469"/>
                <a:gd name="T74" fmla="*/ 196 w 2296"/>
                <a:gd name="T75" fmla="*/ 1425 h 1469"/>
                <a:gd name="T76" fmla="*/ 326 w 2296"/>
                <a:gd name="T77" fmla="*/ 1469 h 1469"/>
                <a:gd name="T78" fmla="*/ 217 w 2296"/>
                <a:gd name="T79" fmla="*/ 1414 h 1469"/>
                <a:gd name="T80" fmla="*/ 147 w 2296"/>
                <a:gd name="T81" fmla="*/ 1360 h 1469"/>
                <a:gd name="T82" fmla="*/ 120 w 2296"/>
                <a:gd name="T83" fmla="*/ 1306 h 1469"/>
                <a:gd name="T84" fmla="*/ 141 w 2296"/>
                <a:gd name="T85" fmla="*/ 1257 h 1469"/>
                <a:gd name="T86" fmla="*/ 212 w 2296"/>
                <a:gd name="T87" fmla="*/ 1208 h 1469"/>
                <a:gd name="T88" fmla="*/ 342 w 2296"/>
                <a:gd name="T89" fmla="*/ 1164 h 1469"/>
                <a:gd name="T90" fmla="*/ 527 w 2296"/>
                <a:gd name="T91" fmla="*/ 1121 h 1469"/>
                <a:gd name="T92" fmla="*/ 771 w 2296"/>
                <a:gd name="T93" fmla="*/ 1088 h 1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296" h="1469">
                  <a:moveTo>
                    <a:pt x="771" y="1088"/>
                  </a:moveTo>
                  <a:lnTo>
                    <a:pt x="982" y="1061"/>
                  </a:lnTo>
                  <a:lnTo>
                    <a:pt x="1178" y="1034"/>
                  </a:lnTo>
                  <a:lnTo>
                    <a:pt x="1357" y="1012"/>
                  </a:lnTo>
                  <a:lnTo>
                    <a:pt x="1520" y="985"/>
                  </a:lnTo>
                  <a:lnTo>
                    <a:pt x="1666" y="957"/>
                  </a:lnTo>
                  <a:lnTo>
                    <a:pt x="1796" y="930"/>
                  </a:lnTo>
                  <a:lnTo>
                    <a:pt x="1916" y="897"/>
                  </a:lnTo>
                  <a:lnTo>
                    <a:pt x="2013" y="870"/>
                  </a:lnTo>
                  <a:lnTo>
                    <a:pt x="2100" y="832"/>
                  </a:lnTo>
                  <a:lnTo>
                    <a:pt x="2171" y="800"/>
                  </a:lnTo>
                  <a:lnTo>
                    <a:pt x="2220" y="756"/>
                  </a:lnTo>
                  <a:lnTo>
                    <a:pt x="2263" y="712"/>
                  </a:lnTo>
                  <a:lnTo>
                    <a:pt x="2285" y="669"/>
                  </a:lnTo>
                  <a:lnTo>
                    <a:pt x="2296" y="614"/>
                  </a:lnTo>
                  <a:lnTo>
                    <a:pt x="2290" y="560"/>
                  </a:lnTo>
                  <a:lnTo>
                    <a:pt x="2269" y="500"/>
                  </a:lnTo>
                  <a:lnTo>
                    <a:pt x="2241" y="457"/>
                  </a:lnTo>
                  <a:lnTo>
                    <a:pt x="2198" y="408"/>
                  </a:lnTo>
                  <a:lnTo>
                    <a:pt x="2144" y="364"/>
                  </a:lnTo>
                  <a:lnTo>
                    <a:pt x="2079" y="321"/>
                  </a:lnTo>
                  <a:lnTo>
                    <a:pt x="2008" y="277"/>
                  </a:lnTo>
                  <a:lnTo>
                    <a:pt x="1927" y="234"/>
                  </a:lnTo>
                  <a:lnTo>
                    <a:pt x="1769" y="157"/>
                  </a:lnTo>
                  <a:lnTo>
                    <a:pt x="1688" y="125"/>
                  </a:lnTo>
                  <a:lnTo>
                    <a:pt x="1612" y="92"/>
                  </a:lnTo>
                  <a:lnTo>
                    <a:pt x="1536" y="65"/>
                  </a:lnTo>
                  <a:lnTo>
                    <a:pt x="1476" y="43"/>
                  </a:lnTo>
                  <a:lnTo>
                    <a:pt x="1422" y="27"/>
                  </a:lnTo>
                  <a:lnTo>
                    <a:pt x="1384" y="10"/>
                  </a:lnTo>
                  <a:lnTo>
                    <a:pt x="1357" y="5"/>
                  </a:lnTo>
                  <a:lnTo>
                    <a:pt x="1346" y="0"/>
                  </a:lnTo>
                  <a:lnTo>
                    <a:pt x="1498" y="54"/>
                  </a:lnTo>
                  <a:lnTo>
                    <a:pt x="1655" y="119"/>
                  </a:lnTo>
                  <a:lnTo>
                    <a:pt x="1807" y="185"/>
                  </a:lnTo>
                  <a:lnTo>
                    <a:pt x="1948" y="255"/>
                  </a:lnTo>
                  <a:lnTo>
                    <a:pt x="2013" y="288"/>
                  </a:lnTo>
                  <a:lnTo>
                    <a:pt x="2068" y="326"/>
                  </a:lnTo>
                  <a:lnTo>
                    <a:pt x="2122" y="364"/>
                  </a:lnTo>
                  <a:lnTo>
                    <a:pt x="2171" y="402"/>
                  </a:lnTo>
                  <a:lnTo>
                    <a:pt x="2209" y="440"/>
                  </a:lnTo>
                  <a:lnTo>
                    <a:pt x="2236" y="478"/>
                  </a:lnTo>
                  <a:lnTo>
                    <a:pt x="2252" y="522"/>
                  </a:lnTo>
                  <a:lnTo>
                    <a:pt x="2263" y="560"/>
                  </a:lnTo>
                  <a:lnTo>
                    <a:pt x="2258" y="598"/>
                  </a:lnTo>
                  <a:lnTo>
                    <a:pt x="2241" y="636"/>
                  </a:lnTo>
                  <a:lnTo>
                    <a:pt x="2214" y="669"/>
                  </a:lnTo>
                  <a:lnTo>
                    <a:pt x="2171" y="702"/>
                  </a:lnTo>
                  <a:lnTo>
                    <a:pt x="2122" y="729"/>
                  </a:lnTo>
                  <a:lnTo>
                    <a:pt x="2062" y="756"/>
                  </a:lnTo>
                  <a:lnTo>
                    <a:pt x="1997" y="778"/>
                  </a:lnTo>
                  <a:lnTo>
                    <a:pt x="1921" y="800"/>
                  </a:lnTo>
                  <a:lnTo>
                    <a:pt x="1834" y="821"/>
                  </a:lnTo>
                  <a:lnTo>
                    <a:pt x="1748" y="843"/>
                  </a:lnTo>
                  <a:lnTo>
                    <a:pt x="1552" y="876"/>
                  </a:lnTo>
                  <a:lnTo>
                    <a:pt x="1351" y="908"/>
                  </a:lnTo>
                  <a:lnTo>
                    <a:pt x="1134" y="941"/>
                  </a:lnTo>
                  <a:lnTo>
                    <a:pt x="923" y="968"/>
                  </a:lnTo>
                  <a:lnTo>
                    <a:pt x="716" y="995"/>
                  </a:lnTo>
                  <a:lnTo>
                    <a:pt x="521" y="1028"/>
                  </a:lnTo>
                  <a:lnTo>
                    <a:pt x="434" y="1044"/>
                  </a:lnTo>
                  <a:lnTo>
                    <a:pt x="353" y="1066"/>
                  </a:lnTo>
                  <a:lnTo>
                    <a:pt x="277" y="1082"/>
                  </a:lnTo>
                  <a:lnTo>
                    <a:pt x="206" y="1104"/>
                  </a:lnTo>
                  <a:lnTo>
                    <a:pt x="147" y="1126"/>
                  </a:lnTo>
                  <a:lnTo>
                    <a:pt x="92" y="1148"/>
                  </a:lnTo>
                  <a:lnTo>
                    <a:pt x="54" y="1175"/>
                  </a:lnTo>
                  <a:lnTo>
                    <a:pt x="22" y="1202"/>
                  </a:lnTo>
                  <a:lnTo>
                    <a:pt x="6" y="1229"/>
                  </a:lnTo>
                  <a:lnTo>
                    <a:pt x="0" y="1262"/>
                  </a:lnTo>
                  <a:lnTo>
                    <a:pt x="11" y="1295"/>
                  </a:lnTo>
                  <a:lnTo>
                    <a:pt x="27" y="1327"/>
                  </a:lnTo>
                  <a:lnTo>
                    <a:pt x="54" y="1355"/>
                  </a:lnTo>
                  <a:lnTo>
                    <a:pt x="98" y="1382"/>
                  </a:lnTo>
                  <a:lnTo>
                    <a:pt x="141" y="1404"/>
                  </a:lnTo>
                  <a:lnTo>
                    <a:pt x="196" y="1425"/>
                  </a:lnTo>
                  <a:lnTo>
                    <a:pt x="261" y="1447"/>
                  </a:lnTo>
                  <a:lnTo>
                    <a:pt x="326" y="1469"/>
                  </a:lnTo>
                  <a:lnTo>
                    <a:pt x="266" y="1442"/>
                  </a:lnTo>
                  <a:lnTo>
                    <a:pt x="217" y="1414"/>
                  </a:lnTo>
                  <a:lnTo>
                    <a:pt x="174" y="1387"/>
                  </a:lnTo>
                  <a:lnTo>
                    <a:pt x="147" y="1360"/>
                  </a:lnTo>
                  <a:lnTo>
                    <a:pt x="125" y="1333"/>
                  </a:lnTo>
                  <a:lnTo>
                    <a:pt x="120" y="1306"/>
                  </a:lnTo>
                  <a:lnTo>
                    <a:pt x="125" y="1278"/>
                  </a:lnTo>
                  <a:lnTo>
                    <a:pt x="141" y="1257"/>
                  </a:lnTo>
                  <a:lnTo>
                    <a:pt x="174" y="1229"/>
                  </a:lnTo>
                  <a:lnTo>
                    <a:pt x="212" y="1208"/>
                  </a:lnTo>
                  <a:lnTo>
                    <a:pt x="272" y="1186"/>
                  </a:lnTo>
                  <a:lnTo>
                    <a:pt x="342" y="1164"/>
                  </a:lnTo>
                  <a:lnTo>
                    <a:pt x="423" y="1142"/>
                  </a:lnTo>
                  <a:lnTo>
                    <a:pt x="527" y="1121"/>
                  </a:lnTo>
                  <a:lnTo>
                    <a:pt x="641" y="1104"/>
                  </a:lnTo>
                  <a:lnTo>
                    <a:pt x="771" y="1088"/>
                  </a:lnTo>
                  <a:lnTo>
                    <a:pt x="771" y="108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034" name="Freeform 12"/>
            <p:cNvSpPr>
              <a:spLocks/>
            </p:cNvSpPr>
            <p:nvPr/>
          </p:nvSpPr>
          <p:spPr bwMode="hidden">
            <a:xfrm>
              <a:off x="0" y="0"/>
              <a:ext cx="5758" cy="1776"/>
            </a:xfrm>
            <a:custGeom>
              <a:avLst/>
              <a:gdLst>
                <a:gd name="T0" fmla="*/ 0 w 5740"/>
                <a:gd name="T1" fmla="*/ 0 h 1906"/>
                <a:gd name="T2" fmla="*/ 0 w 5740"/>
                <a:gd name="T3" fmla="*/ 1776 h 1906"/>
                <a:gd name="T4" fmla="*/ 5758 w 5740"/>
                <a:gd name="T5" fmla="*/ 1776 h 1906"/>
                <a:gd name="T6" fmla="*/ 5758 w 5740"/>
                <a:gd name="T7" fmla="*/ 0 h 1906"/>
                <a:gd name="T8" fmla="*/ 0 w 5740"/>
                <a:gd name="T9" fmla="*/ 0 h 1906"/>
                <a:gd name="T10" fmla="*/ 0 w 5740"/>
                <a:gd name="T11" fmla="*/ 0 h 190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740" h="1906">
                  <a:moveTo>
                    <a:pt x="0" y="0"/>
                  </a:moveTo>
                  <a:lnTo>
                    <a:pt x="0" y="1906"/>
                  </a:lnTo>
                  <a:lnTo>
                    <a:pt x="5740" y="1906"/>
                  </a:lnTo>
                  <a:lnTo>
                    <a:pt x="574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4109" name="Rectangle 13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sr-Latn-CS" smtClean="0"/>
              <a:t>Click to edit Master title style</a:t>
            </a:r>
          </a:p>
        </p:txBody>
      </p:sp>
      <p:sp>
        <p:nvSpPr>
          <p:cNvPr id="4110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 smtClean="0"/>
            </a:lvl1pPr>
          </a:lstStyle>
          <a:p>
            <a:pPr>
              <a:defRPr/>
            </a:pPr>
            <a:endParaRPr lang="sr-Latn-CS"/>
          </a:p>
        </p:txBody>
      </p:sp>
      <p:sp>
        <p:nvSpPr>
          <p:cNvPr id="4111" name="Rectangle 1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sr-Latn-CS" smtClean="0"/>
              <a:t>Click to edit Master text styles</a:t>
            </a:r>
          </a:p>
          <a:p>
            <a:pPr lvl="1"/>
            <a:r>
              <a:rPr lang="sr-Latn-CS" smtClean="0"/>
              <a:t>Second level</a:t>
            </a:r>
          </a:p>
          <a:p>
            <a:pPr lvl="2"/>
            <a:r>
              <a:rPr lang="sr-Latn-CS" smtClean="0"/>
              <a:t>Third level</a:t>
            </a:r>
          </a:p>
          <a:p>
            <a:pPr lvl="3"/>
            <a:r>
              <a:rPr lang="sr-Latn-CS" smtClean="0"/>
              <a:t>Fourth level</a:t>
            </a:r>
          </a:p>
          <a:p>
            <a:pPr lvl="4"/>
            <a:r>
              <a:rPr lang="sr-Latn-CS" smtClean="0"/>
              <a:t>Fifth level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76" r:id="rId1"/>
    <p:sldLayoutId id="2147483675" r:id="rId2"/>
    <p:sldLayoutId id="2147483674" r:id="rId3"/>
    <p:sldLayoutId id="2147483673" r:id="rId4"/>
    <p:sldLayoutId id="2147483672" r:id="rId5"/>
    <p:sldLayoutId id="2147483671" r:id="rId6"/>
    <p:sldLayoutId id="2147483670" r:id="rId7"/>
    <p:sldLayoutId id="2147483669" r:id="rId8"/>
    <p:sldLayoutId id="2147483668" r:id="rId9"/>
    <p:sldLayoutId id="2147483667" r:id="rId10"/>
    <p:sldLayoutId id="2147483666" r:id="rId11"/>
    <p:sldLayoutId id="2147483665" r:id="rId12"/>
    <p:sldLayoutId id="2147483664" r:id="rId13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wmf"/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wmf"/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wmf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emf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wmf"/><Relationship Id="rId2" Type="http://schemas.openxmlformats.org/officeDocument/2006/relationships/image" Target="../media/image42.wmf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w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13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emf"/><Relationship Id="rId1" Type="http://schemas.openxmlformats.org/officeDocument/2006/relationships/slideLayout" Target="../slideLayouts/slideLayout13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emf"/><Relationship Id="rId1" Type="http://schemas.openxmlformats.org/officeDocument/2006/relationships/slideLayout" Target="../slideLayouts/slideLayout13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wmf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13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wmf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wmf"/><Relationship Id="rId1" Type="http://schemas.openxmlformats.org/officeDocument/2006/relationships/slideLayout" Target="../slideLayouts/slideLayout1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wmf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13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w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png"/><Relationship Id="rId3" Type="http://schemas.openxmlformats.org/officeDocument/2006/relationships/image" Target="../media/image59.png"/><Relationship Id="rId7" Type="http://schemas.openxmlformats.org/officeDocument/2006/relationships/image" Target="../media/image63.jpe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2.png"/><Relationship Id="rId5" Type="http://schemas.openxmlformats.org/officeDocument/2006/relationships/image" Target="../media/image61.png"/><Relationship Id="rId4" Type="http://schemas.openxmlformats.org/officeDocument/2006/relationships/image" Target="../media/image60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wmf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0.jpeg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em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6.png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8.em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emf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3.png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emf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emf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emf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wmf"/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wmf"/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3.jpeg"/></Relationships>
</file>

<file path=ppt/slides/_rels/slide9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biologie.uni-hamburg.de/b-online/e23/23c.htm" TargetMode="External"/><Relationship Id="rId3" Type="http://schemas.openxmlformats.org/officeDocument/2006/relationships/hyperlink" Target="http://www.medbio.info/Horn/IntMet/integration_of_metabolism%20v4.htm" TargetMode="External"/><Relationship Id="rId7" Type="http://schemas.openxmlformats.org/officeDocument/2006/relationships/hyperlink" Target="http://www.biocarta.com/.../betaoxidationPathway.asp" TargetMode="External"/><Relationship Id="rId2" Type="http://schemas.openxmlformats.org/officeDocument/2006/relationships/hyperlink" Target="http://www.heartandmetabolism.org/issues/HM9/hm9_focus_on_vastarel.as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answers.com/topic/mitochondrial-trifunctional-protein" TargetMode="External"/><Relationship Id="rId11" Type="http://schemas.openxmlformats.org/officeDocument/2006/relationships/hyperlink" Target="http://crystal.harvard.edu/modis/beta.html" TargetMode="External"/><Relationship Id="rId5" Type="http://schemas.openxmlformats.org/officeDocument/2006/relationships/hyperlink" Target="http://www.bact.wisc.edu/Microtextbook/index.php?name=Sections&amp;req=viewarticle&amp;artid=52&amp;allpages=1&amp;theme=Printer" TargetMode="External"/><Relationship Id="rId10" Type="http://schemas.openxmlformats.org/officeDocument/2006/relationships/hyperlink" Target="http://www.nature.com/.../v17/n3/fig_tab/7590784f1.html" TargetMode="External"/><Relationship Id="rId4" Type="http://schemas.openxmlformats.org/officeDocument/2006/relationships/hyperlink" Target="http://www.reactome.org/cgi-bin/eventbrowser?DB=gk_current&amp;FOCUS_SPECIES=Homo%20sapiens&amp;ID=77286&amp;" TargetMode="External"/><Relationship Id="rId9" Type="http://schemas.openxmlformats.org/officeDocument/2006/relationships/hyperlink" Target="http://www.uic.edu/.../FA%20catab%20review.htm" TargetMode="External"/></Relationships>
</file>

<file path=ppt/slides/_rels/slide9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rpi.edu/.../MBWeb/mb2/part1/fatcatab.htm" TargetMode="External"/><Relationship Id="rId3" Type="http://schemas.openxmlformats.org/officeDocument/2006/relationships/hyperlink" Target="http://www.chembio.uoguelph.ca/.../Chm452/lectur15.htm" TargetMode="External"/><Relationship Id="rId7" Type="http://schemas.openxmlformats.org/officeDocument/2006/relationships/hyperlink" Target="http://courses.cm.utexas.edu/jrobertus/ch339k/overheads-3.htm" TargetMode="External"/><Relationship Id="rId12" Type="http://schemas.openxmlformats.org/officeDocument/2006/relationships/hyperlink" Target="http://www.lipidsonline.org/.../slide01.cfm?tk=53&amp;dpg=8" TargetMode="External"/><Relationship Id="rId2" Type="http://schemas.openxmlformats.org/officeDocument/2006/relationships/hyperlink" Target="http://www.answers.com/topic/carnitine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eb.virginia.edu/Heidi/chapter25/chp25.htm" TargetMode="External"/><Relationship Id="rId11" Type="http://schemas.openxmlformats.org/officeDocument/2006/relationships/hyperlink" Target="http://www.biochemsoctrans.org/.../0310/bst0290310.htm" TargetMode="External"/><Relationship Id="rId5" Type="http://schemas.openxmlformats.org/officeDocument/2006/relationships/hyperlink" Target="http://chem.pdx.edu/~wamserc/C336S99/26notes.htm" TargetMode="External"/><Relationship Id="rId10" Type="http://schemas.openxmlformats.org/officeDocument/2006/relationships/hyperlink" Target="http://3map.snu.ac.kr/ytoh/tattertools/category/?page=4" TargetMode="External"/><Relationship Id="rId4" Type="http://schemas.openxmlformats.org/officeDocument/2006/relationships/hyperlink" Target="http://www.mrc-dunn.cam.ac.uk/.../background.php" TargetMode="External"/><Relationship Id="rId9" Type="http://schemas.openxmlformats.org/officeDocument/2006/relationships/hyperlink" Target="http://www.med.unibs.it/~marchesi/fatox.html" TargetMode="Externa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beginnertriathlete.com/cms/Article-detail.asp?Articleid=140&amp;vote=3" TargetMode="External"/><Relationship Id="rId2" Type="http://schemas.openxmlformats.org/officeDocument/2006/relationships/hyperlink" Target="http://138.192.68.68/bio/Courses/biochem2/FattyAcid/KetoneBodies.html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sciencedaily.com/articles/k/ketone_bodies.htm" TargetMode="External"/><Relationship Id="rId5" Type="http://schemas.openxmlformats.org/officeDocument/2006/relationships/hyperlink" Target="http://www.kegg.com/dbget-bin/get_pathway?org_name=saz&amp;mapno=00072" TargetMode="External"/><Relationship Id="rId4" Type="http://schemas.openxmlformats.org/officeDocument/2006/relationships/hyperlink" Target="http://memo.cgu.edu.tw/chia-chu/2.html" TargetMode="Externa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wiley.com/college/boyer/0470003790/animations/cholesterol/cholesterol.htm" TargetMode="External"/><Relationship Id="rId2" Type="http://schemas.openxmlformats.org/officeDocument/2006/relationships/hyperlink" Target="http://www.wiley.com/college/fob/anim/" TargetMode="Externa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7813" y="620713"/>
            <a:ext cx="7772400" cy="1920875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l" eaLnBrk="1" hangingPunct="1"/>
            <a:r>
              <a:rPr lang="sr-Cyrl-CS" sz="2800" dirty="0" smtClean="0">
                <a:solidFill>
                  <a:schemeClr val="tx1"/>
                </a:solidFill>
                <a:effectLst/>
              </a:rPr>
              <a:t>ФАКУЛТЕТ МЕДИЦИНСКИХ НАУКА КРАГУЈЕВАЦ</a:t>
            </a:r>
            <a:br>
              <a:rPr lang="sr-Cyrl-CS" sz="2800" dirty="0" smtClean="0">
                <a:solidFill>
                  <a:schemeClr val="tx1"/>
                </a:solidFill>
                <a:effectLst/>
              </a:rPr>
            </a:br>
            <a:r>
              <a:rPr lang="sr-Cyrl-CS" sz="2000" dirty="0" smtClean="0">
                <a:solidFill>
                  <a:schemeClr val="tx1"/>
                </a:solidFill>
                <a:effectLst/>
              </a:rPr>
              <a:t>ИАСМ, Б3, седма недеља</a:t>
            </a:r>
            <a:br>
              <a:rPr lang="sr-Cyrl-CS" sz="2000" dirty="0" smtClean="0">
                <a:solidFill>
                  <a:schemeClr val="tx1"/>
                </a:solidFill>
                <a:effectLst/>
              </a:rPr>
            </a:br>
            <a:r>
              <a:rPr lang="sr-Cyrl-CS" sz="2000" dirty="0" smtClean="0">
                <a:solidFill>
                  <a:schemeClr val="tx1"/>
                </a:solidFill>
                <a:effectLst/>
              </a:rPr>
              <a:t>Катедра за </a:t>
            </a:r>
            <a:r>
              <a:rPr lang="sr-Cyrl-CS" sz="2000" dirty="0" smtClean="0">
                <a:solidFill>
                  <a:schemeClr val="tx1"/>
                </a:solidFill>
                <a:effectLst/>
              </a:rPr>
              <a:t>медицинску</a:t>
            </a:r>
            <a:r>
              <a:rPr lang="sr-Cyrl-CS" sz="2000" dirty="0" smtClean="0">
                <a:solidFill>
                  <a:schemeClr val="tx1"/>
                </a:solidFill>
                <a:effectLst/>
              </a:rPr>
              <a:t> </a:t>
            </a:r>
            <a:r>
              <a:rPr lang="sr-Cyrl-CS" sz="2000" dirty="0" smtClean="0">
                <a:solidFill>
                  <a:schemeClr val="tx1"/>
                </a:solidFill>
                <a:effectLst/>
              </a:rPr>
              <a:t>биохемију</a:t>
            </a:r>
            <a:r>
              <a:rPr lang="sr-Cyrl-CS" sz="5400" dirty="0" smtClean="0">
                <a:solidFill>
                  <a:schemeClr val="tx1"/>
                </a:solidFill>
                <a:effectLst/>
              </a:rPr>
              <a:t/>
            </a:r>
            <a:br>
              <a:rPr lang="sr-Cyrl-CS" sz="5400" dirty="0" smtClean="0">
                <a:solidFill>
                  <a:schemeClr val="tx1"/>
                </a:solidFill>
                <a:effectLst/>
              </a:rPr>
            </a:br>
            <a:endParaRPr lang="sr-Latn-CS" sz="5400" dirty="0" smtClean="0">
              <a:solidFill>
                <a:schemeClr val="tx1"/>
              </a:solidFill>
              <a:effectLst/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95288" y="2997200"/>
            <a:ext cx="8424862" cy="1752600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sr-Cyrl-CS" sz="2000" b="1" dirty="0" smtClean="0">
                <a:effectLst/>
              </a:rPr>
              <a:t>Осма недеља:</a:t>
            </a:r>
          </a:p>
          <a:p>
            <a:pPr eaLnBrk="1" hangingPunct="1">
              <a:lnSpc>
                <a:spcPct val="80000"/>
              </a:lnSpc>
              <a:defRPr/>
            </a:pPr>
            <a:endParaRPr lang="sr-Cyrl-CS" sz="2000" b="1" dirty="0" smtClean="0">
              <a:effectLst/>
            </a:endParaRPr>
          </a:p>
          <a:p>
            <a:pPr algn="l" eaLnBrk="1" hangingPunct="1">
              <a:lnSpc>
                <a:spcPct val="80000"/>
              </a:lnSpc>
              <a:defRPr/>
            </a:pPr>
            <a:r>
              <a:rPr lang="sr-Cyrl-CS" sz="2000" b="1" dirty="0" smtClean="0">
                <a:effectLst/>
              </a:rPr>
              <a:t>Варење и апсорпција липида </a:t>
            </a:r>
          </a:p>
          <a:p>
            <a:pPr algn="l" eaLnBrk="1" hangingPunct="1">
              <a:lnSpc>
                <a:spcPct val="80000"/>
              </a:lnSpc>
              <a:defRPr/>
            </a:pPr>
            <a:r>
              <a:rPr lang="sr-Latn-CS" sz="2000" b="1" dirty="0" smtClean="0"/>
              <a:t>ß</a:t>
            </a:r>
            <a:r>
              <a:rPr lang="sr-Cyrl-CS" sz="2000" b="1" dirty="0" smtClean="0"/>
              <a:t>- оксидација масних киселина и кетонска тела</a:t>
            </a:r>
          </a:p>
          <a:p>
            <a:pPr algn="l" eaLnBrk="1" hangingPunct="1">
              <a:lnSpc>
                <a:spcPct val="80000"/>
              </a:lnSpc>
              <a:defRPr/>
            </a:pPr>
            <a:r>
              <a:rPr lang="sr-Cyrl-CS" sz="2000" b="1" dirty="0" smtClean="0"/>
              <a:t>Оксидација масних киселина са непарним бројем угљеникових атома. </a:t>
            </a:r>
          </a:p>
          <a:p>
            <a:pPr algn="l" eaLnBrk="1" hangingPunct="1">
              <a:lnSpc>
                <a:spcPct val="80000"/>
              </a:lnSpc>
              <a:defRPr/>
            </a:pPr>
            <a:r>
              <a:rPr lang="sr-Cyrl-CS" sz="2000" b="1" dirty="0" smtClean="0"/>
              <a:t>Оксидација масних киселина са незасићеним везама</a:t>
            </a:r>
          </a:p>
          <a:p>
            <a:pPr algn="l" eaLnBrk="1" hangingPunct="1">
              <a:lnSpc>
                <a:spcPct val="80000"/>
              </a:lnSpc>
              <a:defRPr/>
            </a:pPr>
            <a:r>
              <a:rPr lang="sr-Cyrl-CS" sz="2000" b="1" dirty="0" smtClean="0"/>
              <a:t>ω- оксидација. α- оксидација. </a:t>
            </a:r>
          </a:p>
          <a:p>
            <a:pPr algn="l" eaLnBrk="1" hangingPunct="1">
              <a:lnSpc>
                <a:spcPct val="80000"/>
              </a:lnSpc>
              <a:defRPr/>
            </a:pPr>
            <a:r>
              <a:rPr lang="sr-Cyrl-CS" sz="2000" b="1" dirty="0" smtClean="0"/>
              <a:t>Синтеза масних киселина и триацилглицерола</a:t>
            </a:r>
            <a:endParaRPr lang="sr-Latn-CS" sz="2000" b="1" dirty="0" smtClean="0"/>
          </a:p>
        </p:txBody>
      </p:sp>
      <p:pic>
        <p:nvPicPr>
          <p:cNvPr id="3076" name="Picture 4" descr="samo-log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5888"/>
            <a:ext cx="1563688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3461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57200" y="549275"/>
            <a:ext cx="5986463" cy="5832475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sr-Cyrl-CS" sz="2800" smtClean="0"/>
              <a:t>Као продукти хидролизе настају </a:t>
            </a:r>
            <a:r>
              <a:rPr lang="sr-Cyrl-CS" sz="2800" smtClean="0">
                <a:solidFill>
                  <a:srgbClr val="FFFF00"/>
                </a:solidFill>
              </a:rPr>
              <a:t>слободне масне киселине, 1,2-диацил-глицероли и моноацил-глицероли</a:t>
            </a:r>
            <a:r>
              <a:rPr lang="sr-Cyrl-CS" sz="2800" smtClean="0"/>
              <a:t>.</a:t>
            </a:r>
            <a:endParaRPr lang="sr-Cyrl-CS" sz="2800" b="1" smtClean="0">
              <a:solidFill>
                <a:srgbClr val="FFFF00"/>
              </a:solidFill>
            </a:endParaRPr>
          </a:p>
          <a:p>
            <a:pPr eaLnBrk="1" hangingPunct="1">
              <a:lnSpc>
                <a:spcPct val="90000"/>
              </a:lnSpc>
              <a:defRPr/>
            </a:pPr>
            <a:r>
              <a:rPr lang="sr-Cyrl-CS" sz="2800" b="1" smtClean="0">
                <a:solidFill>
                  <a:srgbClr val="FFFF00"/>
                </a:solidFill>
              </a:rPr>
              <a:t>Колипаза</a:t>
            </a:r>
            <a:r>
              <a:rPr lang="sr-Cyrl-CS" sz="2800" smtClean="0"/>
              <a:t> се везује за водено-липидну интерфазу и липазу у односу 1:1 и на тај начин </a:t>
            </a:r>
            <a:r>
              <a:rPr lang="sr-Cyrl-CS" sz="2800" smtClean="0">
                <a:solidFill>
                  <a:srgbClr val="FFFF00"/>
                </a:solidFill>
              </a:rPr>
              <a:t>причвршћује</a:t>
            </a:r>
            <a:r>
              <a:rPr lang="sr-Cyrl-CS" sz="2800" smtClean="0"/>
              <a:t> и </a:t>
            </a:r>
            <a:r>
              <a:rPr lang="sr-Cyrl-CS" sz="2800" smtClean="0">
                <a:solidFill>
                  <a:srgbClr val="FFFF00"/>
                </a:solidFill>
              </a:rPr>
              <a:t>активира ензим</a:t>
            </a:r>
            <a:r>
              <a:rPr lang="sr-Cyrl-CS" sz="2800" smtClean="0"/>
              <a:t>. 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sr-Cyrl-CS" sz="2800" smtClean="0"/>
              <a:t>Панкреасни сок садржи и једну </a:t>
            </a:r>
            <a:r>
              <a:rPr lang="sr-Cyrl-CS" sz="2800" b="1" smtClean="0">
                <a:solidFill>
                  <a:srgbClr val="FFFF00"/>
                </a:solidFill>
              </a:rPr>
              <a:t>мање специфичну естеразу</a:t>
            </a:r>
            <a:r>
              <a:rPr lang="sr-Cyrl-CS" sz="2800" smtClean="0"/>
              <a:t> и специфичне </a:t>
            </a:r>
            <a:r>
              <a:rPr lang="sr-Cyrl-CS" sz="2800" b="1" smtClean="0">
                <a:solidFill>
                  <a:srgbClr val="FFFF00"/>
                </a:solidFill>
              </a:rPr>
              <a:t>фосфолипазе</a:t>
            </a:r>
            <a:r>
              <a:rPr lang="sr-Cyrl-CS" sz="2800" smtClean="0"/>
              <a:t>, које се секретују у облику проензима, а разлажу фосфолипиде. </a:t>
            </a:r>
          </a:p>
        </p:txBody>
      </p:sp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88125" y="0"/>
            <a:ext cx="25558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Tm="5893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57200" y="260350"/>
            <a:ext cx="8229600" cy="63373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sr-Cyrl-CS" sz="2800" b="1" smtClean="0">
                <a:solidFill>
                  <a:srgbClr val="FFFF00"/>
                </a:solidFill>
              </a:rPr>
              <a:t>Ресорпција масти</a:t>
            </a:r>
            <a:r>
              <a:rPr lang="sr-Cyrl-CS" sz="2800" smtClean="0"/>
              <a:t> од стране епителних ћелија танког црева врши се процесом </a:t>
            </a:r>
            <a:r>
              <a:rPr lang="sr-Cyrl-CS" sz="2800" b="1" u="sng" smtClean="0">
                <a:solidFill>
                  <a:srgbClr val="FFFF00"/>
                </a:solidFill>
              </a:rPr>
              <a:t>дифузије</a:t>
            </a:r>
            <a:r>
              <a:rPr lang="sr-Cyrl-CS" sz="2800" smtClean="0"/>
              <a:t> кроз плазма мембрану. </a:t>
            </a:r>
          </a:p>
          <a:p>
            <a:pPr eaLnBrk="1" hangingPunct="1">
              <a:lnSpc>
                <a:spcPct val="90000"/>
              </a:lnSpc>
              <a:defRPr/>
            </a:pPr>
            <a:endParaRPr lang="sr-Cyrl-CS" sz="2800" smtClean="0"/>
          </a:p>
          <a:p>
            <a:pPr eaLnBrk="1" hangingPunct="1">
              <a:lnSpc>
                <a:spcPct val="90000"/>
              </a:lnSpc>
              <a:defRPr/>
            </a:pPr>
            <a:r>
              <a:rPr lang="sr-Cyrl-CS" sz="2800" smtClean="0"/>
              <a:t>Масне киселине са </a:t>
            </a:r>
            <a:r>
              <a:rPr lang="sr-Cyrl-CS" sz="2800" smtClean="0">
                <a:solidFill>
                  <a:srgbClr val="FFFF00"/>
                </a:solidFill>
              </a:rPr>
              <a:t>средњим ланцима</a:t>
            </a:r>
            <a:r>
              <a:rPr lang="sr-Cyrl-CS" sz="2800" smtClean="0"/>
              <a:t> (6-10 </a:t>
            </a:r>
            <a:r>
              <a:rPr lang="sr-Latn-CS" sz="2800" smtClean="0"/>
              <a:t>C</a:t>
            </a:r>
            <a:r>
              <a:rPr lang="sr-Cyrl-CS" sz="2800" smtClean="0"/>
              <a:t>-атома) пролазе кроз ћелије црева у портални крвоток </a:t>
            </a:r>
            <a:r>
              <a:rPr lang="sr-Cyrl-CS" sz="2800" smtClean="0">
                <a:solidFill>
                  <a:srgbClr val="FFFF00"/>
                </a:solidFill>
              </a:rPr>
              <a:t>без модификације</a:t>
            </a:r>
            <a:r>
              <a:rPr lang="sr-Cyrl-CS" sz="2800" smtClean="0"/>
              <a:t>. </a:t>
            </a:r>
          </a:p>
          <a:p>
            <a:pPr eaLnBrk="1" hangingPunct="1">
              <a:lnSpc>
                <a:spcPct val="90000"/>
              </a:lnSpc>
              <a:defRPr/>
            </a:pPr>
            <a:endParaRPr lang="sr-Cyrl-CS" sz="2800" smtClean="0"/>
          </a:p>
          <a:p>
            <a:pPr eaLnBrk="1" hangingPunct="1">
              <a:lnSpc>
                <a:spcPct val="90000"/>
              </a:lnSpc>
              <a:defRPr/>
            </a:pPr>
            <a:r>
              <a:rPr lang="sr-Cyrl-CS" sz="2800" smtClean="0"/>
              <a:t>Дуголанчане масне киселине са </a:t>
            </a:r>
            <a:r>
              <a:rPr lang="sr-Cyrl-CS" sz="2800" smtClean="0">
                <a:solidFill>
                  <a:srgbClr val="FFFF00"/>
                </a:solidFill>
              </a:rPr>
              <a:t>више од 12 </a:t>
            </a:r>
            <a:r>
              <a:rPr lang="sr-Latn-CS" sz="2800" smtClean="0">
                <a:solidFill>
                  <a:srgbClr val="FFFF00"/>
                </a:solidFill>
              </a:rPr>
              <a:t>C</a:t>
            </a:r>
            <a:r>
              <a:rPr lang="sr-Cyrl-CS" sz="2800" smtClean="0">
                <a:solidFill>
                  <a:srgbClr val="FFFF00"/>
                </a:solidFill>
              </a:rPr>
              <a:t> атома</a:t>
            </a:r>
            <a:r>
              <a:rPr lang="sr-Cyrl-CS" sz="2800" smtClean="0"/>
              <a:t>, везују се за </a:t>
            </a:r>
            <a:r>
              <a:rPr lang="sr-Cyrl-CS" sz="2800" smtClean="0">
                <a:solidFill>
                  <a:srgbClr val="FFFF00"/>
                </a:solidFill>
              </a:rPr>
              <a:t>специфични транспортни протеин</a:t>
            </a:r>
            <a:r>
              <a:rPr lang="sr-Cyrl-CS" sz="2800" smtClean="0"/>
              <a:t> у цитоплазми и транспортују до </a:t>
            </a:r>
            <a:r>
              <a:rPr lang="sr-Cyrl-CS" sz="2800" smtClean="0">
                <a:solidFill>
                  <a:srgbClr val="FFFF00"/>
                </a:solidFill>
              </a:rPr>
              <a:t>ендоплазматског ретикулума</a:t>
            </a:r>
            <a:r>
              <a:rPr lang="sr-Cyrl-CS" sz="2800" smtClean="0"/>
              <a:t>, где у активном облику служе за </a:t>
            </a:r>
            <a:r>
              <a:rPr lang="sr-Cyrl-CS" sz="2800" b="1" smtClean="0">
                <a:solidFill>
                  <a:srgbClr val="FFFF00"/>
                </a:solidFill>
              </a:rPr>
              <a:t>ресинтезу триацил-глицерола</a:t>
            </a:r>
            <a:r>
              <a:rPr lang="sr-Cyrl-CS" sz="2800" smtClean="0"/>
              <a:t>. </a:t>
            </a:r>
          </a:p>
        </p:txBody>
      </p:sp>
    </p:spTree>
  </p:cSld>
  <p:clrMapOvr>
    <a:masterClrMapping/>
  </p:clrMapOvr>
  <p:transition advTm="101990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57200" y="404813"/>
            <a:ext cx="8229600" cy="5721350"/>
          </a:xfrm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sr-Cyrl-CS" sz="2800" dirty="0" smtClean="0"/>
              <a:t>Ресинтетисани триацил-глицероли формирају </a:t>
            </a:r>
            <a:r>
              <a:rPr lang="sr-Cyrl-CS" sz="2800" dirty="0" smtClean="0">
                <a:solidFill>
                  <a:srgbClr val="FFFF00"/>
                </a:solidFill>
              </a:rPr>
              <a:t>глобуле</a:t>
            </a:r>
            <a:r>
              <a:rPr lang="sr-Cyrl-CS" sz="2800" dirty="0" smtClean="0"/>
              <a:t> на чијој се површини адсорбују фосфолипиди и специјални протеини који се зову </a:t>
            </a:r>
            <a:r>
              <a:rPr lang="sr-Cyrl-CS" sz="2800" dirty="0" smtClean="0">
                <a:solidFill>
                  <a:srgbClr val="FFFF00"/>
                </a:solidFill>
              </a:rPr>
              <a:t>аполипопротеини</a:t>
            </a:r>
            <a:r>
              <a:rPr lang="sr-Cyrl-CS" sz="2800" dirty="0" smtClean="0"/>
              <a:t>. </a:t>
            </a:r>
          </a:p>
          <a:p>
            <a:pPr eaLnBrk="1" hangingPunct="1">
              <a:lnSpc>
                <a:spcPct val="80000"/>
              </a:lnSpc>
              <a:defRPr/>
            </a:pPr>
            <a:endParaRPr lang="sr-Cyrl-CS" sz="2800" dirty="0" smtClean="0"/>
          </a:p>
          <a:p>
            <a:pPr eaLnBrk="1" hangingPunct="1">
              <a:lnSpc>
                <a:spcPct val="80000"/>
              </a:lnSpc>
              <a:defRPr/>
            </a:pPr>
            <a:r>
              <a:rPr lang="sr-Cyrl-CS" sz="2800" dirty="0" smtClean="0"/>
              <a:t>Настале </a:t>
            </a:r>
            <a:r>
              <a:rPr lang="sr-Cyrl-CS" sz="2800" dirty="0" smtClean="0">
                <a:solidFill>
                  <a:srgbClr val="FFFF00"/>
                </a:solidFill>
              </a:rPr>
              <a:t>масне глобуле</a:t>
            </a:r>
            <a:r>
              <a:rPr lang="sr-Cyrl-CS" sz="2800" dirty="0" smtClean="0"/>
              <a:t> или </a:t>
            </a:r>
            <a:r>
              <a:rPr lang="sr-Cyrl-CS" sz="2800" dirty="0" smtClean="0">
                <a:solidFill>
                  <a:srgbClr val="FFFF00"/>
                </a:solidFill>
              </a:rPr>
              <a:t>ХИЛОМИКРОНИ</a:t>
            </a:r>
            <a:r>
              <a:rPr lang="sr-Cyrl-CS" sz="2800" dirty="0" smtClean="0"/>
              <a:t>, мигрирају у склопу везикула кроз Голџијев апарат до базолатералне плазма мембране, одакле лимфним судовима одлазе у </a:t>
            </a:r>
            <a:r>
              <a:rPr lang="sr-Latn-CS" sz="2800" dirty="0" smtClean="0"/>
              <a:t>ductus thoracicus</a:t>
            </a:r>
            <a:r>
              <a:rPr lang="sr-Cyrl-CS" sz="2800" dirty="0" smtClean="0"/>
              <a:t>.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sr-Cyrl-CS" sz="2800" dirty="0" smtClean="0"/>
          </a:p>
          <a:p>
            <a:pPr eaLnBrk="1" hangingPunct="1">
              <a:lnSpc>
                <a:spcPct val="80000"/>
              </a:lnSpc>
              <a:defRPr/>
            </a:pPr>
            <a:r>
              <a:rPr lang="sr-Cyrl-CS" sz="2800" dirty="0" smtClean="0">
                <a:solidFill>
                  <a:srgbClr val="FFFF00"/>
                </a:solidFill>
              </a:rPr>
              <a:t>Дуголанчане</a:t>
            </a:r>
            <a:r>
              <a:rPr lang="sr-Cyrl-CS" sz="2800" dirty="0" smtClean="0"/>
              <a:t> масне киселине </a:t>
            </a:r>
            <a:r>
              <a:rPr lang="sr-Cyrl-CS" sz="2800" dirty="0" smtClean="0">
                <a:solidFill>
                  <a:srgbClr val="FFFF00"/>
                </a:solidFill>
              </a:rPr>
              <a:t>обилазе јетру</a:t>
            </a:r>
            <a:r>
              <a:rPr lang="sr-Cyrl-CS" sz="2800" dirty="0" smtClean="0"/>
              <a:t> јер одлазе из ентероцита у лимфоток, а преко </a:t>
            </a:r>
            <a:r>
              <a:rPr lang="sr-Latn-CS" sz="2800" i="1" dirty="0" smtClean="0"/>
              <a:t>ductusa thoracicusa </a:t>
            </a:r>
            <a:r>
              <a:rPr lang="sr-Cyrl-CS" sz="2800" dirty="0" smtClean="0"/>
              <a:t>у велике вене и системску циркулацију. </a:t>
            </a:r>
          </a:p>
        </p:txBody>
      </p:sp>
    </p:spTree>
  </p:cSld>
  <p:clrMapOvr>
    <a:masterClrMapping/>
  </p:clrMapOvr>
  <p:transition advTm="38200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00113" y="1125538"/>
            <a:ext cx="7380287" cy="4176712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>
              <a:defRPr/>
            </a:pPr>
            <a:r>
              <a:rPr lang="sr-Latn-CS" sz="3600" smtClean="0">
                <a:solidFill>
                  <a:srgbClr val="FFFF00"/>
                </a:solidFill>
              </a:rPr>
              <a:t>ß </a:t>
            </a:r>
            <a:r>
              <a:rPr lang="sr-Cyrl-CS" sz="3600" smtClean="0">
                <a:solidFill>
                  <a:srgbClr val="FFFF00"/>
                </a:solidFill>
              </a:rPr>
              <a:t>ОКСИДАЦИЈА МАСНИХ КИСЕЛИНА</a:t>
            </a:r>
            <a:r>
              <a:rPr lang="en-US" sz="3600" smtClean="0">
                <a:solidFill>
                  <a:srgbClr val="FFFF00"/>
                </a:solidFill>
              </a:rPr>
              <a:t> </a:t>
            </a:r>
            <a:r>
              <a:rPr lang="sr-Cyrl-CS" sz="3600" smtClean="0">
                <a:solidFill>
                  <a:srgbClr val="FFFF00"/>
                </a:solidFill>
              </a:rPr>
              <a:t>И КЕТОНСКА ТЕЛА</a:t>
            </a:r>
            <a:r>
              <a:rPr lang="sr-Latn-CS" smtClean="0">
                <a:solidFill>
                  <a:srgbClr val="003366"/>
                </a:solidFill>
              </a:rPr>
              <a:t> </a:t>
            </a:r>
          </a:p>
        </p:txBody>
      </p:sp>
    </p:spTree>
  </p:cSld>
  <p:clrMapOvr>
    <a:masterClrMapping/>
  </p:clrMapOvr>
  <p:transition advTm="39510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827088" y="333375"/>
            <a:ext cx="7872412" cy="862013"/>
          </a:xfrm>
        </p:spPr>
        <p:txBody>
          <a:bodyPr/>
          <a:lstStyle/>
          <a:p>
            <a:pPr eaLnBrk="1" hangingPunct="1">
              <a:defRPr/>
            </a:pPr>
            <a:r>
              <a:rPr lang="sr-Cyrl-CS" sz="3600" b="0" smtClean="0">
                <a:solidFill>
                  <a:srgbClr val="FFFF00"/>
                </a:solidFill>
              </a:rPr>
              <a:t>ТРЕБА ДА СЕ ЗНА</a:t>
            </a:r>
            <a:endParaRPr lang="en-US" sz="3600" b="0" smtClean="0">
              <a:solidFill>
                <a:srgbClr val="FFFF00"/>
              </a:solidFill>
            </a:endParaRP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388" y="1268413"/>
            <a:ext cx="9144000" cy="5229225"/>
          </a:xfrm>
        </p:spPr>
        <p:txBody>
          <a:bodyPr/>
          <a:lstStyle/>
          <a:p>
            <a:pPr eaLnBrk="1" hangingPunct="1">
              <a:defRPr/>
            </a:pPr>
            <a:r>
              <a:rPr lang="sr-Cyrl-CS" sz="2400" smtClean="0"/>
              <a:t>МК су главна хранљива материја за људе.</a:t>
            </a:r>
          </a:p>
          <a:p>
            <a:pPr eaLnBrk="1" hangingPunct="1">
              <a:defRPr/>
            </a:pPr>
            <a:r>
              <a:rPr lang="sr-Cyrl-CS" sz="2400" smtClean="0"/>
              <a:t>Током ноћног гладовања МК постају основна хранљива материја за срчани мишић, скелетне мишиће и јетру.</a:t>
            </a:r>
          </a:p>
          <a:p>
            <a:pPr eaLnBrk="1" hangingPunct="1">
              <a:defRPr/>
            </a:pPr>
            <a:r>
              <a:rPr lang="sr-Cyrl-CS" sz="2400" smtClean="0"/>
              <a:t>Нервни систем има ограничену способност да директно користи МК као хранљиве материје. Зато јетра преводи МК у кетонска тела која мозак може да користи у дужем гладовању.</a:t>
            </a:r>
          </a:p>
          <a:p>
            <a:pPr eaLnBrk="1" hangingPunct="1">
              <a:defRPr/>
            </a:pPr>
            <a:r>
              <a:rPr lang="sr-Cyrl-CS" sz="2400" smtClean="0"/>
              <a:t>МК се из адипоцита ослобађају хормонском стимулацијом из триацилглицерола.</a:t>
            </a:r>
          </a:p>
          <a:p>
            <a:pPr eaLnBrk="1" hangingPunct="1">
              <a:defRPr/>
            </a:pPr>
            <a:r>
              <a:rPr lang="sr-Cyrl-CS" sz="2400" smtClean="0"/>
              <a:t>МК се у ћелијама активирају превођењем у ацил-СоА деривате у присуству ацил-СоА синтаза.</a:t>
            </a:r>
          </a:p>
          <a:p>
            <a:pPr eaLnBrk="1" hangingPunct="1">
              <a:defRPr/>
            </a:pPr>
            <a:r>
              <a:rPr lang="sr-Cyrl-CS" sz="2400" smtClean="0"/>
              <a:t>Ацил-СоА се помоћу карнитина преносе у митохондрије, где се оксидују.</a:t>
            </a:r>
            <a:endParaRPr lang="en-US" sz="2400" smtClean="0"/>
          </a:p>
        </p:txBody>
      </p:sp>
    </p:spTree>
  </p:cSld>
  <p:clrMapOvr>
    <a:masterClrMapping/>
  </p:clrMapOvr>
  <p:transition advTm="138730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0" y="1628775"/>
            <a:ext cx="9144000" cy="5229225"/>
          </a:xfrm>
        </p:spPr>
        <p:txBody>
          <a:bodyPr/>
          <a:lstStyle/>
          <a:p>
            <a:pPr eaLnBrk="1" hangingPunct="1">
              <a:defRPr/>
            </a:pPr>
            <a:r>
              <a:rPr lang="sr-Cyrl-CS" sz="2600" smtClean="0"/>
              <a:t>Метаболичким путем </a:t>
            </a:r>
            <a:r>
              <a:rPr lang="el-GR" sz="2600" smtClean="0"/>
              <a:t>β</a:t>
            </a:r>
            <a:r>
              <a:rPr lang="sr-Cyrl-CS" sz="2600" smtClean="0"/>
              <a:t>-оксидације МК настаје АТР.</a:t>
            </a:r>
          </a:p>
          <a:p>
            <a:pPr eaLnBrk="1" hangingPunct="1">
              <a:defRPr/>
            </a:pPr>
            <a:r>
              <a:rPr lang="sr-Cyrl-CS" sz="2600" smtClean="0">
                <a:solidFill>
                  <a:srgbClr val="FFFF00"/>
                </a:solidFill>
              </a:rPr>
              <a:t>При </a:t>
            </a:r>
            <a:r>
              <a:rPr lang="el-GR" sz="2600" smtClean="0">
                <a:solidFill>
                  <a:srgbClr val="FFFF00"/>
                </a:solidFill>
              </a:rPr>
              <a:t>β</a:t>
            </a:r>
            <a:r>
              <a:rPr lang="sr-Cyrl-CS" sz="2600" smtClean="0">
                <a:solidFill>
                  <a:srgbClr val="FFFF00"/>
                </a:solidFill>
              </a:rPr>
              <a:t>-оксидацији МК одговарајућа ацил-група се поступно оксидује одвајањем фрагмената са 2С атома</a:t>
            </a:r>
            <a:r>
              <a:rPr lang="sr-Cyrl-CS" sz="2600" smtClean="0"/>
              <a:t> и при томе настају</a:t>
            </a:r>
            <a:r>
              <a:rPr lang="sr-Latn-CS" sz="2600" smtClean="0"/>
              <a:t> FADH</a:t>
            </a:r>
            <a:r>
              <a:rPr lang="sr-Latn-CS" sz="2600" baseline="-25000" smtClean="0"/>
              <a:t>2</a:t>
            </a:r>
            <a:r>
              <a:rPr lang="sr-Latn-CS" sz="2600" smtClean="0"/>
              <a:t>, NADH+H</a:t>
            </a:r>
            <a:r>
              <a:rPr lang="sr-Latn-CS" sz="2600" baseline="30000" smtClean="0"/>
              <a:t>+</a:t>
            </a:r>
            <a:r>
              <a:rPr lang="sr-Latn-CS" sz="2600" smtClean="0"/>
              <a:t> </a:t>
            </a:r>
            <a:r>
              <a:rPr lang="sr-Cyrl-CS" sz="2600" smtClean="0"/>
              <a:t>и ацетил-СоА.</a:t>
            </a:r>
          </a:p>
          <a:p>
            <a:pPr eaLnBrk="1" hangingPunct="1">
              <a:defRPr/>
            </a:pPr>
            <a:r>
              <a:rPr lang="sr-Cyrl-CS" sz="2600" smtClean="0">
                <a:solidFill>
                  <a:srgbClr val="FFFF00"/>
                </a:solidFill>
              </a:rPr>
              <a:t>Незасићене МК и МК са непарним бројем С атома метаболишу се додатним р-јама.</a:t>
            </a:r>
          </a:p>
          <a:p>
            <a:pPr eaLnBrk="1" hangingPunct="1">
              <a:defRPr/>
            </a:pPr>
            <a:r>
              <a:rPr lang="sr-Cyrl-CS" sz="2600" smtClean="0"/>
              <a:t>Процес </a:t>
            </a:r>
            <a:r>
              <a:rPr lang="el-GR" sz="2600" smtClean="0"/>
              <a:t>β</a:t>
            </a:r>
            <a:r>
              <a:rPr lang="sr-Cyrl-CS" sz="2600" smtClean="0"/>
              <a:t>-оксидације регулишу </a:t>
            </a:r>
            <a:r>
              <a:rPr lang="sr-Latn-CS" sz="2600" smtClean="0"/>
              <a:t>FADH</a:t>
            </a:r>
            <a:r>
              <a:rPr lang="sr-Latn-CS" sz="2600" baseline="-25000" smtClean="0"/>
              <a:t>2</a:t>
            </a:r>
            <a:r>
              <a:rPr lang="sr-Latn-CS" sz="2600" smtClean="0"/>
              <a:t>, NADH+H</a:t>
            </a:r>
            <a:r>
              <a:rPr lang="sr-Latn-CS" sz="2600" baseline="30000" smtClean="0"/>
              <a:t>+</a:t>
            </a:r>
            <a:r>
              <a:rPr lang="sr-Latn-CS" sz="2600" smtClean="0"/>
              <a:t> </a:t>
            </a:r>
            <a:r>
              <a:rPr lang="sr-Cyrl-CS" sz="2600" smtClean="0"/>
              <a:t>и ацетил-СоА.</a:t>
            </a:r>
          </a:p>
          <a:p>
            <a:pPr eaLnBrk="1" hangingPunct="1">
              <a:defRPr/>
            </a:pPr>
            <a:r>
              <a:rPr lang="sr-Cyrl-CS" sz="2600" smtClean="0"/>
              <a:t>Улазак МК у митохондрије зависи од малонил-СоА.</a:t>
            </a:r>
          </a:p>
          <a:p>
            <a:pPr eaLnBrk="1" hangingPunct="1">
              <a:defRPr/>
            </a:pPr>
            <a:r>
              <a:rPr lang="sr-Cyrl-CS" sz="2600" smtClean="0"/>
              <a:t>У пероксизомима се одвијају алтернативни путеви оксидације МК врло дугог и рачвастог низа.</a:t>
            </a:r>
          </a:p>
          <a:p>
            <a:pPr eaLnBrk="1" hangingPunct="1">
              <a:defRPr/>
            </a:pPr>
            <a:endParaRPr lang="el-GR" sz="2600" baseline="30000" smtClean="0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684213" y="476250"/>
            <a:ext cx="7872412" cy="862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>
              <a:defRPr/>
            </a:pPr>
            <a:r>
              <a:rPr lang="sr-Cyrl-CS" sz="36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ТРЕБА ДА СЕ ЗНА</a:t>
            </a:r>
            <a:endParaRPr lang="en-US" sz="360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</p:cSld>
  <p:clrMapOvr>
    <a:masterClrMapping/>
  </p:clrMapOvr>
  <p:transition advTm="108430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684213" y="188913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sr-Cyrl-CS" sz="3400" b="0" smtClean="0">
                <a:solidFill>
                  <a:srgbClr val="FFFF00"/>
                </a:solidFill>
              </a:rPr>
              <a:t>Масти су у хуманом организму депоноване у адипоцитима</a:t>
            </a:r>
            <a:endParaRPr lang="sr-Latn-CS" sz="3400" b="0" smtClean="0">
              <a:solidFill>
                <a:srgbClr val="FFFF00"/>
              </a:solidFill>
            </a:endParaRPr>
          </a:p>
        </p:txBody>
      </p:sp>
      <p:pic>
        <p:nvPicPr>
          <p:cNvPr id="19459" name="Picture 3" descr="fat ADIPOCITI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412875"/>
            <a:ext cx="3348038" cy="324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0" name="Picture 4" descr="apple v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02325" y="1484313"/>
            <a:ext cx="3241675" cy="259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Picture 5" descr="FatGuy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48038" y="3876675"/>
            <a:ext cx="3240087" cy="298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3150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lipid-uptak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58006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3" name="Picture 3" descr="OTPUSATNJE MK IZ adipocyte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8763" y="0"/>
            <a:ext cx="380523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4" name="Text Box 4"/>
          <p:cNvSpPr txBox="1">
            <a:spLocks noChangeArrowheads="1"/>
          </p:cNvSpPr>
          <p:nvPr/>
        </p:nvSpPr>
        <p:spPr bwMode="auto">
          <a:xfrm>
            <a:off x="4441825" y="254000"/>
            <a:ext cx="4492625" cy="42703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sr-Cyrl-CS" sz="2200">
                <a:solidFill>
                  <a:srgbClr val="FFFF00"/>
                </a:solidFill>
              </a:rPr>
              <a:t>отпуштање липида из адипоцита</a:t>
            </a:r>
            <a:endParaRPr lang="sr-Latn-CS" sz="220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advTm="235620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0" y="188913"/>
            <a:ext cx="9144000" cy="981075"/>
          </a:xfrm>
        </p:spPr>
        <p:txBody>
          <a:bodyPr/>
          <a:lstStyle/>
          <a:p>
            <a:pPr eaLnBrk="1" hangingPunct="1">
              <a:defRPr/>
            </a:pPr>
            <a:r>
              <a:rPr lang="sr-Cyrl-CS" sz="3200" smtClean="0">
                <a:solidFill>
                  <a:srgbClr val="FFFF00"/>
                </a:solidFill>
              </a:rPr>
              <a:t>ХОРМОН СЕНЗИТИВНА ЛИПАЗА</a:t>
            </a:r>
            <a:r>
              <a:rPr lang="en-US" sz="3200" b="0" smtClean="0">
                <a:solidFill>
                  <a:srgbClr val="FFFF00"/>
                </a:solidFill>
              </a:rPr>
              <a:t/>
            </a:r>
            <a:br>
              <a:rPr lang="en-US" sz="3200" b="0" smtClean="0">
                <a:solidFill>
                  <a:srgbClr val="FFFF00"/>
                </a:solidFill>
              </a:rPr>
            </a:br>
            <a:r>
              <a:rPr lang="en-US" sz="3200" b="0" smtClean="0">
                <a:solidFill>
                  <a:srgbClr val="FFFF00"/>
                </a:solidFill>
              </a:rPr>
              <a:t>a</a:t>
            </a:r>
            <a:r>
              <a:rPr lang="sr-Cyrl-CS" sz="3200" b="0" smtClean="0">
                <a:solidFill>
                  <a:srgbClr val="FFFF00"/>
                </a:solidFill>
              </a:rPr>
              <a:t>ктивна је фосфорилисана</a:t>
            </a:r>
            <a:endParaRPr lang="sr-Latn-CS" sz="3200" b="0" smtClean="0">
              <a:solidFill>
                <a:srgbClr val="FFFF00"/>
              </a:solidFill>
            </a:endParaRPr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sz="half" idx="2"/>
          </p:nvPr>
        </p:nvSpPr>
        <p:spPr>
          <a:xfrm>
            <a:off x="5508625" y="1341438"/>
            <a:ext cx="3635375" cy="2663825"/>
          </a:xfrm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sr-Latn-CS" sz="2000" b="1" smtClean="0"/>
              <a:t>cAMP зависном фосфорилацијом ензима</a:t>
            </a:r>
            <a:endParaRPr lang="sr-Cyrl-CS" sz="2000" b="1" smtClean="0"/>
          </a:p>
          <a:p>
            <a:pPr eaLnBrk="1" hangingPunct="1">
              <a:lnSpc>
                <a:spcPct val="80000"/>
              </a:lnSpc>
              <a:defRPr/>
            </a:pPr>
            <a:r>
              <a:rPr lang="sr-Cyrl-CS" sz="2000" b="1" smtClean="0"/>
              <a:t>контролом активности фосфатазе која дефосфорилише липазу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sr-Cyrl-CS" sz="2000" b="1" smtClean="0"/>
              <a:t>променом количине ензима директним деловањем на геном</a:t>
            </a:r>
            <a:r>
              <a:rPr lang="sr-Latn-CS" sz="2200" b="1" smtClean="0">
                <a:latin typeface="Comic Sans MS" pitchFamily="66" charset="0"/>
              </a:rPr>
              <a:t> </a:t>
            </a:r>
          </a:p>
        </p:txBody>
      </p:sp>
      <p:sp>
        <p:nvSpPr>
          <p:cNvPr id="26628" name="Text Box 4"/>
          <p:cNvSpPr txBox="1">
            <a:spLocks noChangeArrowheads="1"/>
          </p:cNvSpPr>
          <p:nvPr/>
        </p:nvSpPr>
        <p:spPr bwMode="auto">
          <a:xfrm>
            <a:off x="468313" y="1196975"/>
            <a:ext cx="4895850" cy="1096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defRPr/>
            </a:pPr>
            <a:r>
              <a:rPr lang="sr-Cyrl-CS" sz="2200" b="1">
                <a:effectLst>
                  <a:outerShdw blurRad="38100" dist="38100" dir="2700000" algn="tl">
                    <a:srgbClr val="000000"/>
                  </a:outerShdw>
                </a:effectLst>
              </a:rPr>
              <a:t>Хормони регулишу активност ове липазе кроз дејство неколико механизама:</a:t>
            </a:r>
            <a:endParaRPr lang="sr-Latn-CS" sz="2200" b="1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pic>
        <p:nvPicPr>
          <p:cNvPr id="21509" name="Picture 5" descr="HORM REG RAZGRAD MK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24525" y="4325938"/>
            <a:ext cx="2987675" cy="2532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0" name="Picture 6" descr="HORMON INDUKOVANA fat mobilIZACIJA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525713"/>
            <a:ext cx="5219700" cy="433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23960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0" y="476250"/>
            <a:ext cx="9144000" cy="2230438"/>
          </a:xfrm>
        </p:spPr>
        <p:txBody>
          <a:bodyPr/>
          <a:lstStyle/>
          <a:p>
            <a:pPr eaLnBrk="1" hangingPunct="1">
              <a:defRPr/>
            </a:pPr>
            <a:r>
              <a:rPr lang="sr-Cyrl-CS" sz="2400" b="0" smtClean="0">
                <a:solidFill>
                  <a:schemeClr val="tx1"/>
                </a:solidFill>
              </a:rPr>
              <a:t>КАДА ДОЂЕ ДО АКТИВИРАЊА сАМР КАСКАДЕ: - РАЗГРАДЊА ТРИАЦИЛГЛИЦЕРОЛА ЈЕ АКТИВИРАНА А СИНТЕЗА МАСНИХ КИСЕЛИНА ЈЕ ИНАКТИВИРАНА</a:t>
            </a:r>
            <a:r>
              <a:rPr lang="sr-Cyrl-CS" sz="2400" b="0" smtClean="0">
                <a:solidFill>
                  <a:srgbClr val="FFFF00"/>
                </a:solidFill>
              </a:rPr>
              <a:t> </a:t>
            </a:r>
            <a:r>
              <a:rPr lang="sr-Cyrl-CS" sz="2400" b="0" smtClean="0">
                <a:solidFill>
                  <a:schemeClr val="tx1"/>
                </a:solidFill>
              </a:rPr>
              <a:t>– </a:t>
            </a:r>
            <a:r>
              <a:rPr lang="sr-Cyrl-CS" sz="2400" smtClean="0">
                <a:solidFill>
                  <a:srgbClr val="FFFF00"/>
                </a:solidFill>
              </a:rPr>
              <a:t>РЕЦИПРОЧНА РЕГУЛАЦИЈА!!!</a:t>
            </a:r>
            <a:endParaRPr lang="sr-Latn-CS" sz="2400" smtClean="0">
              <a:solidFill>
                <a:srgbClr val="FFFF00"/>
              </a:solidFill>
            </a:endParaRPr>
          </a:p>
        </p:txBody>
      </p:sp>
      <p:pic>
        <p:nvPicPr>
          <p:cNvPr id="22531" name="Picture 3" descr="HORM REG SINT I DEGRAD MK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600325"/>
            <a:ext cx="9144000" cy="425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0268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722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0" y="274638"/>
            <a:ext cx="9144000" cy="561975"/>
          </a:xfrm>
        </p:spPr>
        <p:txBody>
          <a:bodyPr/>
          <a:lstStyle/>
          <a:p>
            <a:pPr eaLnBrk="1" hangingPunct="1">
              <a:defRPr/>
            </a:pPr>
            <a:r>
              <a:rPr lang="sr-Cyrl-CS" sz="2800" smtClean="0">
                <a:solidFill>
                  <a:srgbClr val="FFFF00"/>
                </a:solidFill>
              </a:rPr>
              <a:t>МАСНЕ КИСЕЛИНЕ</a:t>
            </a:r>
            <a:endParaRPr lang="en-US" sz="2800" smtClean="0">
              <a:solidFill>
                <a:srgbClr val="FFFF00"/>
              </a:solidFill>
            </a:endParaRPr>
          </a:p>
        </p:txBody>
      </p:sp>
      <p:sp>
        <p:nvSpPr>
          <p:cNvPr id="1587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052513"/>
            <a:ext cx="9144000" cy="5805487"/>
          </a:xfrm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sr-Latn-CS" sz="1800" smtClean="0"/>
              <a:t>Масне киселине </a:t>
            </a:r>
            <a:r>
              <a:rPr lang="sr-Cyrl-CS" sz="1800" smtClean="0"/>
              <a:t>(МК) </a:t>
            </a:r>
            <a:r>
              <a:rPr lang="sr-Latn-CS" sz="1800" smtClean="0"/>
              <a:t>су карбоксилне киселине које се добијају хидролизом естара глицерола и холестерола. </a:t>
            </a:r>
            <a:endParaRPr lang="sr-Cyrl-CS" sz="1800" smtClean="0"/>
          </a:p>
          <a:p>
            <a:pPr eaLnBrk="1" hangingPunct="1">
              <a:lnSpc>
                <a:spcPct val="80000"/>
              </a:lnSpc>
              <a:defRPr/>
            </a:pPr>
            <a:r>
              <a:rPr lang="sr-Latn-CS" sz="1800" smtClean="0"/>
              <a:t>Свака масна киселина је сачињена од следећих елемената: </a:t>
            </a:r>
            <a:endParaRPr lang="sr-Cyrl-CS" sz="1800" smtClean="0"/>
          </a:p>
          <a:p>
            <a:pPr lvl="1" eaLnBrk="1" hangingPunct="1">
              <a:lnSpc>
                <a:spcPct val="80000"/>
              </a:lnSpc>
              <a:defRPr/>
            </a:pPr>
            <a:r>
              <a:rPr lang="sr-Latn-CS" sz="1600" b="1" smtClean="0">
                <a:solidFill>
                  <a:srgbClr val="FFFF00"/>
                </a:solidFill>
              </a:rPr>
              <a:t>карбоксилне</a:t>
            </a:r>
            <a:r>
              <a:rPr lang="sr-Latn-CS" sz="1600" smtClean="0">
                <a:solidFill>
                  <a:srgbClr val="FFFF00"/>
                </a:solidFill>
              </a:rPr>
              <a:t> групе</a:t>
            </a:r>
            <a:r>
              <a:rPr lang="sr-Latn-CS" sz="1600" smtClean="0"/>
              <a:t> и </a:t>
            </a:r>
            <a:endParaRPr lang="sr-Cyrl-CS" sz="1600" smtClean="0"/>
          </a:p>
          <a:p>
            <a:pPr lvl="1" eaLnBrk="1" hangingPunct="1">
              <a:lnSpc>
                <a:spcPct val="80000"/>
              </a:lnSpc>
              <a:defRPr/>
            </a:pPr>
            <a:r>
              <a:rPr lang="sr-Latn-CS" sz="1600" smtClean="0"/>
              <a:t>дугачког </a:t>
            </a:r>
            <a:r>
              <a:rPr lang="sr-Latn-CS" sz="1600" b="1" smtClean="0">
                <a:solidFill>
                  <a:srgbClr val="FFFF00"/>
                </a:solidFill>
              </a:rPr>
              <a:t>угљоводоничног ланца</a:t>
            </a:r>
            <a:r>
              <a:rPr lang="sr-Latn-CS" sz="1600" smtClean="0"/>
              <a:t> који може да се креће од 4-30 атома угљеника, а најчешће су МК које имају од 12</a:t>
            </a:r>
            <a:r>
              <a:rPr lang="sr-Cyrl-CS" sz="1600" smtClean="0"/>
              <a:t>-</a:t>
            </a:r>
            <a:r>
              <a:rPr lang="sr-Latn-CS" sz="1600" smtClean="0"/>
              <a:t>24 C атома. </a:t>
            </a:r>
            <a:endParaRPr lang="sr-Cyrl-CS" sz="1600" smtClean="0"/>
          </a:p>
          <a:p>
            <a:pPr lvl="1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sr-Cyrl-CS" sz="900" smtClean="0"/>
          </a:p>
          <a:p>
            <a:pPr eaLnBrk="1" hangingPunct="1">
              <a:lnSpc>
                <a:spcPct val="80000"/>
              </a:lnSpc>
              <a:defRPr/>
            </a:pPr>
            <a:r>
              <a:rPr lang="sr-Cyrl-CS" sz="1800" smtClean="0"/>
              <a:t>Према томе да ли садрже незасићене (двоструке) везе МК су подељене на:</a:t>
            </a:r>
            <a:endParaRPr lang="sr-Latn-CS" sz="1800" smtClean="0"/>
          </a:p>
          <a:p>
            <a:pPr lvl="1" eaLnBrk="1" hangingPunct="1">
              <a:lnSpc>
                <a:spcPct val="80000"/>
              </a:lnSpc>
              <a:defRPr/>
            </a:pPr>
            <a:r>
              <a:rPr lang="sr-Latn-CS" sz="1600" smtClean="0"/>
              <a:t>Засићене</a:t>
            </a:r>
            <a:r>
              <a:rPr lang="sr-Cyrl-CS" sz="1600" smtClean="0"/>
              <a:t> МК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sr-Latn-CS" sz="1600" smtClean="0"/>
              <a:t>Незасићене </a:t>
            </a:r>
            <a:r>
              <a:rPr lang="sr-Cyrl-CS" sz="1600" smtClean="0"/>
              <a:t>МК могу бити:	</a:t>
            </a:r>
            <a:r>
              <a:rPr lang="sr-Latn-CS" sz="1600" smtClean="0"/>
              <a:t> </a:t>
            </a:r>
            <a:endParaRPr lang="sr-Cyrl-CS" sz="1600" smtClean="0"/>
          </a:p>
          <a:p>
            <a:pPr lvl="2" eaLnBrk="1" hangingPunct="1">
              <a:lnSpc>
                <a:spcPct val="80000"/>
              </a:lnSpc>
              <a:defRPr/>
            </a:pPr>
            <a:r>
              <a:rPr lang="sr-Latn-CS" sz="1400" smtClean="0"/>
              <a:t>Мононезасићене </a:t>
            </a:r>
            <a:r>
              <a:rPr lang="sr-Cyrl-CS" sz="1400" smtClean="0"/>
              <a:t>– са једном двоструком везом </a:t>
            </a:r>
          </a:p>
          <a:p>
            <a:pPr lvl="2" eaLnBrk="1" hangingPunct="1">
              <a:lnSpc>
                <a:spcPct val="80000"/>
              </a:lnSpc>
              <a:defRPr/>
            </a:pPr>
            <a:r>
              <a:rPr lang="sr-Latn-CS" sz="1400" smtClean="0"/>
              <a:t>Полинезасићене</a:t>
            </a:r>
            <a:r>
              <a:rPr lang="sr-Cyrl-CS" sz="1400" smtClean="0"/>
              <a:t> – са две или више двоструких веза</a:t>
            </a:r>
          </a:p>
          <a:p>
            <a:pPr lvl="2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sr-Cyrl-CS" sz="1400" smtClean="0"/>
              <a:t>	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sr-Latn-CS" sz="1800" smtClean="0"/>
              <a:t>Према броју угљеникових атома деле се на:</a:t>
            </a:r>
            <a:endParaRPr lang="sr-Cyrl-CS" sz="1800" smtClean="0"/>
          </a:p>
          <a:p>
            <a:pPr lvl="1" eaLnBrk="1" hangingPunct="1">
              <a:lnSpc>
                <a:spcPct val="80000"/>
              </a:lnSpc>
              <a:defRPr/>
            </a:pPr>
            <a:r>
              <a:rPr lang="sr-Latn-CS" sz="1600" smtClean="0"/>
              <a:t>кратколанчане МК – до 4С атома; са 2С-ацетат и са 3С-пропионат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sr-Latn-CS" sz="1600" smtClean="0"/>
              <a:t>средњеланчане МК – од 4 до 12 С атома 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sr-Latn-CS" sz="1600" smtClean="0"/>
              <a:t>дуголанчане МК – од 12 до 20 С атома и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sr-Latn-CS" sz="1600" smtClean="0"/>
              <a:t>МК са веома дугим ланцима &gt; 20 С атома. </a:t>
            </a:r>
            <a:endParaRPr lang="sr-Cyrl-CS" sz="1600" smtClean="0"/>
          </a:p>
          <a:p>
            <a:pPr lvl="1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sr-Latn-CS" sz="800" smtClean="0"/>
          </a:p>
          <a:p>
            <a:pPr eaLnBrk="1" hangingPunct="1">
              <a:lnSpc>
                <a:spcPct val="80000"/>
              </a:lnSpc>
              <a:defRPr/>
            </a:pPr>
            <a:r>
              <a:rPr lang="sr-Latn-CS" sz="1800" smtClean="0"/>
              <a:t>У хуманом организму преовлађују МК од 14 до 20 С атома. Ланац је линеаран и обично садржи паран број угљеникових атома. </a:t>
            </a:r>
            <a:r>
              <a:rPr lang="sr-Cyrl-CS" sz="1800" smtClean="0"/>
              <a:t>Можемо синтетисати МК са једном незасићеном везом.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sr-Cyrl-CS" sz="800" smtClean="0"/>
          </a:p>
          <a:p>
            <a:pPr eaLnBrk="1" hangingPunct="1">
              <a:lnSpc>
                <a:spcPct val="80000"/>
              </a:lnSpc>
              <a:defRPr/>
            </a:pPr>
            <a:r>
              <a:rPr lang="sr-Latn-CS" sz="1800" smtClean="0"/>
              <a:t>Постоје и масне киселине са</a:t>
            </a:r>
            <a:r>
              <a:rPr lang="sr-Cyrl-CS" sz="1800" smtClean="0"/>
              <a:t> непарним бројем угљеникових атома и МК са</a:t>
            </a:r>
            <a:r>
              <a:rPr lang="sr-Latn-CS" sz="1800" smtClean="0"/>
              <a:t> разгранатим ланцем</a:t>
            </a:r>
            <a:r>
              <a:rPr lang="sr-Cyrl-CS" sz="1800" smtClean="0"/>
              <a:t>.</a:t>
            </a:r>
            <a:endParaRPr lang="en-US" sz="1800" smtClean="0"/>
          </a:p>
        </p:txBody>
      </p:sp>
    </p:spTree>
  </p:cSld>
  <p:clrMapOvr>
    <a:masterClrMapping/>
  </p:clrMapOvr>
  <p:transition advTm="99310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68313" y="620713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sr-Cyrl-CS" sz="3200" smtClean="0">
                <a:solidFill>
                  <a:srgbClr val="FFFF00"/>
                </a:solidFill>
              </a:rPr>
              <a:t>БЕТА ОКСИДАЦИЈА МАСНИХ КИСЕЛИНА</a:t>
            </a:r>
            <a:endParaRPr lang="sr-Latn-CS" sz="3200" smtClean="0">
              <a:solidFill>
                <a:srgbClr val="FFFF00"/>
              </a:solidFill>
            </a:endParaRPr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916113"/>
            <a:ext cx="8569325" cy="4114800"/>
          </a:xfrm>
        </p:spPr>
        <p:txBody>
          <a:bodyPr/>
          <a:lstStyle/>
          <a:p>
            <a:pPr eaLnBrk="1" hangingPunct="1">
              <a:defRPr/>
            </a:pPr>
            <a:r>
              <a:rPr lang="sr-Cyrl-CS" dirty="0" smtClean="0"/>
              <a:t>Главни катаболички пут засићених МК одиграва се у </a:t>
            </a:r>
            <a:r>
              <a:rPr lang="sr-Cyrl-CS" dirty="0" smtClean="0">
                <a:solidFill>
                  <a:srgbClr val="FFFF00"/>
                </a:solidFill>
              </a:rPr>
              <a:t>МИТОХОНДРИЈАМА</a:t>
            </a:r>
            <a:r>
              <a:rPr lang="sr-Cyrl-CS" dirty="0" smtClean="0"/>
              <a:t>, процесом који се назива </a:t>
            </a:r>
            <a:r>
              <a:rPr lang="en-GB" dirty="0" smtClean="0">
                <a:solidFill>
                  <a:srgbClr val="FFFF00"/>
                </a:solidFill>
              </a:rPr>
              <a:t>β</a:t>
            </a:r>
            <a:r>
              <a:rPr lang="sr-Cyrl-CS" dirty="0" smtClean="0">
                <a:solidFill>
                  <a:srgbClr val="FFFF00"/>
                </a:solidFill>
              </a:rPr>
              <a:t>-оксидација</a:t>
            </a:r>
            <a:r>
              <a:rPr lang="sr-Cyrl-CS" dirty="0" smtClean="0"/>
              <a:t> 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sr-Latn-CS" dirty="0" smtClean="0"/>
              <a:t>  </a:t>
            </a:r>
            <a:r>
              <a:rPr lang="sr-Cyrl-CS" dirty="0" smtClean="0"/>
              <a:t> где се од </a:t>
            </a:r>
            <a:r>
              <a:rPr lang="sr-Cyrl-CS" dirty="0" smtClean="0">
                <a:solidFill>
                  <a:srgbClr val="FFFF00"/>
                </a:solidFill>
              </a:rPr>
              <a:t>масног </a:t>
            </a:r>
            <a:r>
              <a:rPr lang="sr-Cyrl-CS" dirty="0" smtClean="0">
                <a:solidFill>
                  <a:srgbClr val="FFFF00"/>
                </a:solidFill>
              </a:rPr>
              <a:t>активисног ацил-СоА</a:t>
            </a:r>
            <a:r>
              <a:rPr lang="sr-Cyrl-CS" dirty="0" smtClean="0"/>
              <a:t>, са карбоксилног краја, </a:t>
            </a:r>
            <a:r>
              <a:rPr lang="sr-Cyrl-CS" dirty="0" smtClean="0">
                <a:solidFill>
                  <a:srgbClr val="FFFF00"/>
                </a:solidFill>
              </a:rPr>
              <a:t>сукцесивно скида фрагмент по фрагмент од два угљеникова атома</a:t>
            </a:r>
            <a:r>
              <a:rPr lang="sr-Cyrl-CS" dirty="0" smtClean="0"/>
              <a:t> при чему настаје </a:t>
            </a:r>
            <a:r>
              <a:rPr lang="sr-Cyrl-CS" dirty="0" smtClean="0">
                <a:solidFill>
                  <a:srgbClr val="FFFF00"/>
                </a:solidFill>
              </a:rPr>
              <a:t>ацетил-СоА</a:t>
            </a:r>
            <a:r>
              <a:rPr lang="sr-Latn-CS" dirty="0" smtClean="0">
                <a:solidFill>
                  <a:srgbClr val="FFFF00"/>
                </a:solidFill>
                <a:latin typeface="Comic Sans MS" pitchFamily="66" charset="0"/>
              </a:rPr>
              <a:t> </a:t>
            </a:r>
          </a:p>
        </p:txBody>
      </p:sp>
    </p:spTree>
  </p:cSld>
  <p:clrMapOvr>
    <a:masterClrMapping/>
  </p:clrMapOvr>
  <p:transition advTm="106570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0" y="188913"/>
            <a:ext cx="9144000" cy="1366837"/>
          </a:xfrm>
        </p:spPr>
        <p:txBody>
          <a:bodyPr/>
          <a:lstStyle/>
          <a:p>
            <a:pPr eaLnBrk="1" hangingPunct="1">
              <a:defRPr/>
            </a:pPr>
            <a:r>
              <a:rPr lang="sr-Cyrl-CS" sz="2800" dirty="0" smtClean="0">
                <a:solidFill>
                  <a:srgbClr val="FFFF00"/>
                </a:solidFill>
              </a:rPr>
              <a:t>Активација под дејством ацил-СоА синтетазе (ТИОКИНАЗЕ)</a:t>
            </a:r>
            <a:r>
              <a:rPr lang="sr-Latn-CS" dirty="0" smtClean="0">
                <a:solidFill>
                  <a:srgbClr val="FFFF00"/>
                </a:solidFill>
              </a:rPr>
              <a:t> </a:t>
            </a:r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1700213"/>
            <a:ext cx="3851275" cy="4968875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sr-Cyrl-CS" sz="2400" b="1" dirty="0" smtClean="0"/>
              <a:t>   дешава се </a:t>
            </a:r>
            <a:r>
              <a:rPr lang="sr-Cyrl-CS" sz="2400" b="1" u="sng" dirty="0" smtClean="0">
                <a:solidFill>
                  <a:srgbClr val="FFFF00"/>
                </a:solidFill>
              </a:rPr>
              <a:t>у цитосолу</a:t>
            </a:r>
            <a:endParaRPr lang="sr-Cyrl-CS" sz="2400" b="1" dirty="0" smtClean="0"/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sr-Cyrl-CS" sz="2400" b="1" dirty="0" smtClean="0"/>
              <a:t>односно: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sr-Cyrl-CS" sz="2400" b="1" dirty="0" smtClean="0"/>
          </a:p>
          <a:p>
            <a:pPr eaLnBrk="1" hangingPunct="1">
              <a:lnSpc>
                <a:spcPct val="90000"/>
              </a:lnSpc>
              <a:defRPr/>
            </a:pPr>
            <a:r>
              <a:rPr lang="sr-Cyrl-CS" sz="2400" b="1" dirty="0" smtClean="0"/>
              <a:t>на мембранама ендоплазматског ретикулума</a:t>
            </a:r>
            <a:r>
              <a:rPr lang="sr-Latn-CS" sz="2400" b="1" dirty="0" smtClean="0"/>
              <a:t> </a:t>
            </a:r>
            <a:endParaRPr lang="sr-Cyrl-CS" sz="2400" b="1" dirty="0" smtClean="0"/>
          </a:p>
          <a:p>
            <a:pPr eaLnBrk="1" hangingPunct="1">
              <a:lnSpc>
                <a:spcPct val="90000"/>
              </a:lnSpc>
              <a:defRPr/>
            </a:pPr>
            <a:r>
              <a:rPr lang="sr-Cyrl-CS" sz="2400" b="1" dirty="0" smtClean="0"/>
              <a:t>на спољашњој мембрани митохондрија 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sr-Cyrl-CS" sz="2400" b="1" dirty="0" smtClean="0"/>
              <a:t>на мембранама пероксизома</a:t>
            </a:r>
            <a:r>
              <a:rPr lang="sr-Latn-CS" sz="2400" b="1" dirty="0" smtClean="0">
                <a:solidFill>
                  <a:srgbClr val="FFCC66"/>
                </a:solidFill>
              </a:rPr>
              <a:t> </a:t>
            </a:r>
            <a:endParaRPr lang="en-US" sz="2400" b="1" dirty="0" smtClean="0">
              <a:solidFill>
                <a:srgbClr val="FFCC66"/>
              </a:solidFill>
            </a:endParaRPr>
          </a:p>
          <a:p>
            <a:pPr eaLnBrk="1" hangingPunct="1">
              <a:lnSpc>
                <a:spcPct val="90000"/>
              </a:lnSpc>
              <a:defRPr/>
            </a:pPr>
            <a:r>
              <a:rPr lang="sr-Cyrl-CS" sz="2400" b="1" dirty="0" smtClean="0">
                <a:solidFill>
                  <a:srgbClr val="FFFF00"/>
                </a:solidFill>
              </a:rPr>
              <a:t>утрошак 2 високо-Е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sr-Cyrl-CS" sz="2400" b="1" dirty="0" smtClean="0">
                <a:solidFill>
                  <a:srgbClr val="FFFF00"/>
                </a:solidFill>
              </a:rPr>
              <a:t>	везе</a:t>
            </a:r>
            <a:endParaRPr lang="sr-Latn-CS" sz="2400" b="1" dirty="0" smtClean="0">
              <a:solidFill>
                <a:srgbClr val="FFFF00"/>
              </a:solidFill>
            </a:endParaRPr>
          </a:p>
        </p:txBody>
      </p:sp>
      <p:pic>
        <p:nvPicPr>
          <p:cNvPr id="25604" name="Picture 4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779838" y="2133600"/>
            <a:ext cx="5364162" cy="4391025"/>
          </a:xfrm>
          <a:noFill/>
        </p:spPr>
      </p:pic>
    </p:spTree>
  </p:cSld>
  <p:clrMapOvr>
    <a:masterClrMapping/>
  </p:clrMapOvr>
  <p:transition advTm="90980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0" y="190500"/>
            <a:ext cx="9144000" cy="1293813"/>
          </a:xfrm>
        </p:spPr>
        <p:txBody>
          <a:bodyPr/>
          <a:lstStyle/>
          <a:p>
            <a:pPr eaLnBrk="1" hangingPunct="1">
              <a:defRPr/>
            </a:pPr>
            <a:r>
              <a:rPr lang="sr-Cyrl-CS" sz="3400" smtClean="0">
                <a:solidFill>
                  <a:srgbClr val="FFFF00"/>
                </a:solidFill>
              </a:rPr>
              <a:t>Транспорт масних киселина у матрикс митохондрија</a:t>
            </a:r>
            <a:endParaRPr lang="sr-Latn-CS" sz="3400" smtClean="0">
              <a:solidFill>
                <a:srgbClr val="FFFF00"/>
              </a:solidFill>
            </a:endParaRPr>
          </a:p>
        </p:txBody>
      </p:sp>
      <p:pic>
        <p:nvPicPr>
          <p:cNvPr id="26627" name="Picture 3" descr="carninite-shuffle ZA PP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628775"/>
            <a:ext cx="3822700" cy="3240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8" name="Picture 4" descr="KARNITINSKI SAT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35375" y="3048000"/>
            <a:ext cx="5508625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TRANSP MK U MITOH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1116013" y="188913"/>
            <a:ext cx="7596187" cy="1222375"/>
          </a:xfrm>
        </p:spPr>
        <p:txBody>
          <a:bodyPr/>
          <a:lstStyle/>
          <a:p>
            <a:pPr eaLnBrk="1" hangingPunct="1">
              <a:defRPr/>
            </a:pPr>
            <a:r>
              <a:rPr lang="sr-Cyrl-CS" sz="3600" b="0" smtClean="0">
                <a:solidFill>
                  <a:srgbClr val="FFFF00"/>
                </a:solidFill>
              </a:rPr>
              <a:t>Улога малонил-СоА</a:t>
            </a:r>
            <a:endParaRPr lang="sr-Latn-CS" sz="3600" b="0" smtClean="0">
              <a:solidFill>
                <a:srgbClr val="FFFF00"/>
              </a:solidFill>
            </a:endParaRPr>
          </a:p>
        </p:txBody>
      </p:sp>
      <p:pic>
        <p:nvPicPr>
          <p:cNvPr id="28675" name="Picture 3" descr="transport aktiviranih MK u MITOHONDRIJ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968625"/>
            <a:ext cx="4859338" cy="388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6" name="Picture 4" descr="metab uloga MALONIL Co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363" y="3500438"/>
            <a:ext cx="4211637" cy="337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7" name="Text Box 5"/>
          <p:cNvSpPr txBox="1">
            <a:spLocks noChangeArrowheads="1"/>
          </p:cNvSpPr>
          <p:nvPr/>
        </p:nvSpPr>
        <p:spPr bwMode="auto">
          <a:xfrm>
            <a:off x="323850" y="1412875"/>
            <a:ext cx="8569325" cy="1249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defRPr/>
            </a:pPr>
            <a:r>
              <a:rPr lang="sr-Cyrl-CS" sz="24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Малонил-СоА</a:t>
            </a:r>
            <a:r>
              <a:rPr lang="sr-Cyrl-CS" sz="2400">
                <a:effectLst>
                  <a:outerShdw blurRad="38100" dist="38100" dir="2700000" algn="tl">
                    <a:srgbClr val="000000"/>
                  </a:outerShdw>
                </a:effectLst>
              </a:rPr>
              <a:t>  делује тако што ИНХИБИРА карнитин:</a:t>
            </a:r>
          </a:p>
          <a:p>
            <a:pPr>
              <a:defRPr/>
            </a:pPr>
            <a:r>
              <a:rPr lang="sr-Cyrl-CS" sz="2400">
                <a:effectLst>
                  <a:outerShdw blurRad="38100" dist="38100" dir="2700000" algn="tl">
                    <a:srgbClr val="000000"/>
                  </a:outerShdw>
                </a:effectLst>
              </a:rPr>
              <a:t>ацил трансферазу </a:t>
            </a:r>
            <a:r>
              <a:rPr lang="sr-Latn-CS" sz="2400" b="1">
                <a:effectLst>
                  <a:outerShdw blurRad="38100" dist="38100" dir="2700000" algn="tl">
                    <a:srgbClr val="000000"/>
                  </a:outerShdw>
                </a:effectLst>
              </a:rPr>
              <a:t>I </a:t>
            </a:r>
            <a:r>
              <a:rPr lang="en-US" sz="2400" b="1">
                <a:effectLst>
                  <a:outerShdw blurRad="38100" dist="38100" dir="2700000" algn="tl">
                    <a:srgbClr val="000000"/>
                  </a:outerShdw>
                </a:effectLst>
              </a:rPr>
              <a:t> - </a:t>
            </a:r>
            <a:r>
              <a:rPr lang="sr-Cyrl-CS" sz="24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ИНХИБИТОР КАРНИТИНСКОГ</a:t>
            </a:r>
            <a:r>
              <a:rPr lang="sr-Cyrl-CS" sz="2400">
                <a:solidFill>
                  <a:srgbClr val="FFFF00"/>
                </a:solidFill>
              </a:rPr>
              <a:t> </a:t>
            </a:r>
            <a:r>
              <a:rPr lang="sr-Cyrl-CS" sz="24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ШАТЛА</a:t>
            </a:r>
            <a:r>
              <a:rPr lang="sr-Cyrl-CS" sz="2800"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 </a:t>
            </a:r>
            <a:endParaRPr lang="sr-Latn-CS" sz="2800">
              <a:effectLst>
                <a:outerShdw blurRad="38100" dist="38100" dir="2700000" algn="tl">
                  <a:srgbClr val="000000"/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1116013" y="188913"/>
            <a:ext cx="7620000" cy="1222375"/>
          </a:xfrm>
        </p:spPr>
        <p:txBody>
          <a:bodyPr/>
          <a:lstStyle/>
          <a:p>
            <a:pPr eaLnBrk="1" hangingPunct="1">
              <a:defRPr/>
            </a:pPr>
            <a:r>
              <a:rPr lang="sr-Cyrl-CS" sz="3200" smtClean="0">
                <a:solidFill>
                  <a:srgbClr val="FFFF00"/>
                </a:solidFill>
              </a:rPr>
              <a:t>РЕАКЦИЈЕ </a:t>
            </a:r>
            <a:r>
              <a:rPr lang="en-GB" sz="3200" smtClean="0">
                <a:solidFill>
                  <a:srgbClr val="FFFF00"/>
                </a:solidFill>
              </a:rPr>
              <a:t>β</a:t>
            </a:r>
            <a:r>
              <a:rPr lang="sr-Cyrl-CS" sz="3200" smtClean="0">
                <a:solidFill>
                  <a:srgbClr val="FFFF00"/>
                </a:solidFill>
              </a:rPr>
              <a:t> ОКСИДАЦИЈЕ</a:t>
            </a:r>
            <a:endParaRPr lang="sr-Latn-CS" sz="3200" smtClean="0">
              <a:solidFill>
                <a:srgbClr val="FFFF00"/>
              </a:solidFill>
            </a:endParaRPr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1628775"/>
            <a:ext cx="4284663" cy="4537075"/>
          </a:xfrm>
        </p:spPr>
        <p:txBody>
          <a:bodyPr/>
          <a:lstStyle/>
          <a:p>
            <a:pPr marL="495300" indent="-495300" eaLnBrk="1" hangingPunct="1">
              <a:buFont typeface="Wingdings" pitchFamily="2" charset="2"/>
              <a:buNone/>
              <a:defRPr/>
            </a:pPr>
            <a:r>
              <a:rPr lang="sr-Cyrl-CS" sz="2800" b="1" smtClean="0"/>
              <a:t>   4  узастопне  реакције:</a:t>
            </a:r>
          </a:p>
          <a:p>
            <a:pPr marL="495300" indent="-495300" eaLnBrk="1" hangingPunct="1">
              <a:buFont typeface="Wingdings" pitchFamily="2" charset="2"/>
              <a:buNone/>
              <a:defRPr/>
            </a:pPr>
            <a:r>
              <a:rPr lang="sr-Latn-CS" sz="2800" smtClean="0"/>
              <a:t> </a:t>
            </a:r>
            <a:endParaRPr lang="en-US" sz="2800" smtClean="0"/>
          </a:p>
          <a:p>
            <a:pPr marL="495300" indent="-495300" eaLnBrk="1" hangingPunct="1">
              <a:defRPr/>
            </a:pPr>
            <a:r>
              <a:rPr lang="sr-Cyrl-CS" sz="2600" b="1" smtClean="0">
                <a:solidFill>
                  <a:srgbClr val="FFFF00"/>
                </a:solidFill>
              </a:rPr>
              <a:t>ДЕХИДРОГЕНАЦИЈА  (оксидација)</a:t>
            </a:r>
          </a:p>
          <a:p>
            <a:pPr marL="495300" indent="-495300" eaLnBrk="1" hangingPunct="1">
              <a:buFont typeface="Wingdings" pitchFamily="2" charset="2"/>
              <a:buNone/>
              <a:defRPr/>
            </a:pPr>
            <a:endParaRPr lang="en-US" sz="800" b="1" smtClean="0">
              <a:solidFill>
                <a:srgbClr val="FFFF00"/>
              </a:solidFill>
            </a:endParaRPr>
          </a:p>
          <a:p>
            <a:pPr marL="495300" indent="-495300" eaLnBrk="1" hangingPunct="1">
              <a:defRPr/>
            </a:pPr>
            <a:r>
              <a:rPr lang="sr-Cyrl-CS" sz="2600" b="1" smtClean="0">
                <a:solidFill>
                  <a:srgbClr val="FFFF00"/>
                </a:solidFill>
              </a:rPr>
              <a:t>ХИДРАТАЦИЈА</a:t>
            </a:r>
          </a:p>
          <a:p>
            <a:pPr marL="495300" indent="-495300" eaLnBrk="1" hangingPunct="1">
              <a:buFont typeface="Wingdings" pitchFamily="2" charset="2"/>
              <a:buNone/>
              <a:defRPr/>
            </a:pPr>
            <a:endParaRPr lang="en-US" sz="800" b="1" smtClean="0">
              <a:solidFill>
                <a:srgbClr val="FFFF00"/>
              </a:solidFill>
            </a:endParaRPr>
          </a:p>
          <a:p>
            <a:pPr marL="495300" indent="-495300" eaLnBrk="1" hangingPunct="1">
              <a:defRPr/>
            </a:pPr>
            <a:r>
              <a:rPr lang="sr-Cyrl-CS" sz="2600" b="1" smtClean="0">
                <a:solidFill>
                  <a:srgbClr val="FFFF00"/>
                </a:solidFill>
              </a:rPr>
              <a:t>ДЕХИДРОГЕНАЦИЈА  (оксидација)</a:t>
            </a:r>
          </a:p>
          <a:p>
            <a:pPr marL="495300" indent="-495300" eaLnBrk="1" hangingPunct="1">
              <a:buFont typeface="Wingdings" pitchFamily="2" charset="2"/>
              <a:buNone/>
              <a:defRPr/>
            </a:pPr>
            <a:endParaRPr lang="en-US" sz="800" b="1" smtClean="0">
              <a:solidFill>
                <a:srgbClr val="FFFF00"/>
              </a:solidFill>
            </a:endParaRPr>
          </a:p>
          <a:p>
            <a:pPr marL="495300" indent="-495300" eaLnBrk="1" hangingPunct="1">
              <a:defRPr/>
            </a:pPr>
            <a:r>
              <a:rPr lang="sr-Cyrl-CS" sz="2600" b="1" smtClean="0">
                <a:solidFill>
                  <a:srgbClr val="FFFF00"/>
                </a:solidFill>
              </a:rPr>
              <a:t>ТИОЛИЗА</a:t>
            </a:r>
            <a:r>
              <a:rPr lang="sr-Latn-CS" sz="2800" smtClean="0">
                <a:solidFill>
                  <a:srgbClr val="FFFF00"/>
                </a:solidFill>
                <a:latin typeface="Comic Sans MS" pitchFamily="66" charset="0"/>
              </a:rPr>
              <a:t> </a:t>
            </a:r>
          </a:p>
        </p:txBody>
      </p:sp>
      <p:pic>
        <p:nvPicPr>
          <p:cNvPr id="29700" name="Picture 4" descr="beta OKSIDAC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40200" y="1484313"/>
            <a:ext cx="4643438" cy="5189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36200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1042988" y="333375"/>
            <a:ext cx="7620000" cy="1527175"/>
          </a:xfrm>
        </p:spPr>
        <p:txBody>
          <a:bodyPr/>
          <a:lstStyle/>
          <a:p>
            <a:pPr eaLnBrk="1" hangingPunct="1">
              <a:defRPr/>
            </a:pPr>
            <a:r>
              <a:rPr lang="sr-Cyrl-CS" sz="3200" b="0" smtClean="0">
                <a:solidFill>
                  <a:schemeClr val="tx1"/>
                </a:solidFill>
              </a:rPr>
              <a:t>Прва реакција </a:t>
            </a:r>
            <a:r>
              <a:rPr lang="el-GR" sz="3200" b="0" smtClean="0">
                <a:solidFill>
                  <a:schemeClr val="tx1"/>
                </a:solidFill>
              </a:rPr>
              <a:t>β</a:t>
            </a:r>
            <a:r>
              <a:rPr lang="sr-Cyrl-CS" sz="3200" b="0" smtClean="0">
                <a:solidFill>
                  <a:schemeClr val="tx1"/>
                </a:solidFill>
              </a:rPr>
              <a:t>-оксидације</a:t>
            </a:r>
            <a:r>
              <a:rPr lang="sr-Cyrl-CS" sz="3800" b="0" smtClean="0">
                <a:solidFill>
                  <a:srgbClr val="FFFF00"/>
                </a:solidFill>
                <a:latin typeface="Comic Sans MS" pitchFamily="66" charset="0"/>
              </a:rPr>
              <a:t> </a:t>
            </a:r>
            <a:endParaRPr lang="el-GR" sz="3800" b="0" smtClean="0">
              <a:solidFill>
                <a:srgbClr val="FFFF00"/>
              </a:solidFill>
              <a:latin typeface="Comic Sans MS" pitchFamily="66" charset="0"/>
            </a:endParaRPr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2349500"/>
            <a:ext cx="4572000" cy="3108325"/>
          </a:xfrm>
        </p:spPr>
        <p:txBody>
          <a:bodyPr/>
          <a:lstStyle/>
          <a:p>
            <a:pPr marL="495300" indent="-495300" eaLnBrk="1" hangingPunct="1">
              <a:defRPr/>
            </a:pPr>
            <a:r>
              <a:rPr lang="sr-Cyrl-CS" sz="2800" b="1" smtClean="0">
                <a:solidFill>
                  <a:srgbClr val="FFFF00"/>
                </a:solidFill>
              </a:rPr>
              <a:t>ОКСИДАЦИЈА АЦИЛ ОСТАТКА</a:t>
            </a:r>
            <a:r>
              <a:rPr lang="sr-Cyrl-CS" sz="2800" b="1" smtClean="0"/>
              <a:t> </a:t>
            </a:r>
          </a:p>
          <a:p>
            <a:pPr marL="495300" indent="-495300" eaLnBrk="1" hangingPunct="1">
              <a:buFont typeface="Wingdings" pitchFamily="2" charset="2"/>
              <a:buNone/>
              <a:defRPr/>
            </a:pPr>
            <a:r>
              <a:rPr lang="sr-Cyrl-CS" sz="2800" b="1" smtClean="0"/>
              <a:t>     (увођење двоструке везе) и редукција FAD у  FADH</a:t>
            </a:r>
            <a:r>
              <a:rPr lang="sr-Cyrl-CS" sz="2800" b="1" baseline="-25000" smtClean="0"/>
              <a:t>2</a:t>
            </a:r>
            <a:endParaRPr lang="en-US" sz="2800" b="1" baseline="-25000" smtClean="0"/>
          </a:p>
          <a:p>
            <a:pPr marL="495300" indent="-495300" eaLnBrk="1" hangingPunct="1">
              <a:defRPr/>
            </a:pPr>
            <a:r>
              <a:rPr lang="sr-Cyrl-CS" sz="2800" b="1" smtClean="0">
                <a:solidFill>
                  <a:srgbClr val="FFFF00"/>
                </a:solidFill>
              </a:rPr>
              <a:t>Ацил-СоА дехидрогеназа</a:t>
            </a:r>
            <a:endParaRPr lang="sr-Latn-CS" sz="2800" b="1" smtClean="0">
              <a:solidFill>
                <a:srgbClr val="FFFF00"/>
              </a:solidFill>
            </a:endParaRPr>
          </a:p>
        </p:txBody>
      </p:sp>
      <p:pic>
        <p:nvPicPr>
          <p:cNvPr id="30724" name="Picture 4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356100" y="1989138"/>
            <a:ext cx="4635500" cy="4679950"/>
          </a:xfrm>
          <a:noFill/>
        </p:spPr>
      </p:pic>
    </p:spTree>
  </p:cSld>
  <p:clrMapOvr>
    <a:masterClrMapping/>
  </p:clrMapOvr>
  <p:transition advTm="45770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sr-Cyrl-CS" sz="3200" b="0" smtClean="0">
                <a:solidFill>
                  <a:schemeClr val="tx1"/>
                </a:solidFill>
              </a:rPr>
              <a:t>Друга реакција </a:t>
            </a:r>
            <a:r>
              <a:rPr lang="el-GR" sz="3200" b="0" smtClean="0">
                <a:solidFill>
                  <a:schemeClr val="tx1"/>
                </a:solidFill>
              </a:rPr>
              <a:t>β</a:t>
            </a:r>
            <a:r>
              <a:rPr lang="sr-Cyrl-CS" sz="3200" b="0" smtClean="0">
                <a:solidFill>
                  <a:schemeClr val="tx1"/>
                </a:solidFill>
              </a:rPr>
              <a:t>-оксидације</a:t>
            </a:r>
            <a:endParaRPr lang="el-GR" sz="3200" b="0" smtClean="0">
              <a:solidFill>
                <a:schemeClr val="tx1"/>
              </a:solidFill>
            </a:endParaRPr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2852738"/>
            <a:ext cx="4427538" cy="2232025"/>
          </a:xfrm>
        </p:spPr>
        <p:txBody>
          <a:bodyPr/>
          <a:lstStyle/>
          <a:p>
            <a:pPr marL="495300" indent="-495300" eaLnBrk="1" hangingPunct="1">
              <a:defRPr/>
            </a:pPr>
            <a:r>
              <a:rPr lang="sr-Cyrl-CS" sz="2800" b="1" smtClean="0">
                <a:solidFill>
                  <a:srgbClr val="FFFF00"/>
                </a:solidFill>
              </a:rPr>
              <a:t>ХИДРАТАЦИЈА</a:t>
            </a:r>
            <a:r>
              <a:rPr lang="sr-Cyrl-CS" sz="2800" b="1" smtClean="0"/>
              <a:t> </a:t>
            </a:r>
          </a:p>
          <a:p>
            <a:pPr marL="495300" indent="-495300" eaLnBrk="1" hangingPunct="1">
              <a:defRPr/>
            </a:pPr>
            <a:r>
              <a:rPr lang="sr-Cyrl-CS" sz="2800" b="1" smtClean="0">
                <a:solidFill>
                  <a:srgbClr val="FFFF00"/>
                </a:solidFill>
              </a:rPr>
              <a:t>(на </a:t>
            </a:r>
            <a:r>
              <a:rPr lang="en-GB" sz="2800" b="1" smtClean="0">
                <a:solidFill>
                  <a:srgbClr val="FFFF00"/>
                </a:solidFill>
              </a:rPr>
              <a:t>β</a:t>
            </a:r>
            <a:r>
              <a:rPr lang="sr-Cyrl-CS" sz="2800" b="1" smtClean="0">
                <a:solidFill>
                  <a:srgbClr val="FFFF00"/>
                </a:solidFill>
              </a:rPr>
              <a:t>С атом ацила уводи се ОН група)</a:t>
            </a:r>
          </a:p>
          <a:p>
            <a:pPr marL="495300" indent="-495300" eaLnBrk="1" hangingPunct="1">
              <a:defRPr/>
            </a:pPr>
            <a:r>
              <a:rPr lang="sr-Cyrl-CS" sz="2800" b="1" smtClean="0"/>
              <a:t>Еноил-СоА хидратаза</a:t>
            </a:r>
            <a:endParaRPr lang="sr-Latn-CS" sz="2800" b="1" smtClean="0"/>
          </a:p>
        </p:txBody>
      </p:sp>
      <p:pic>
        <p:nvPicPr>
          <p:cNvPr id="31748" name="Picture 4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284663" y="2060575"/>
            <a:ext cx="4859337" cy="4772025"/>
          </a:xfrm>
          <a:noFill/>
        </p:spPr>
      </p:pic>
    </p:spTree>
  </p:cSld>
  <p:clrMapOvr>
    <a:masterClrMapping/>
  </p:clrMapOvr>
  <p:transition advTm="33610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1547813" y="188913"/>
            <a:ext cx="7010400" cy="1150937"/>
          </a:xfrm>
        </p:spPr>
        <p:txBody>
          <a:bodyPr/>
          <a:lstStyle/>
          <a:p>
            <a:pPr eaLnBrk="1" hangingPunct="1">
              <a:defRPr/>
            </a:pPr>
            <a:r>
              <a:rPr lang="sr-Cyrl-CS" sz="3800" b="0" smtClean="0">
                <a:solidFill>
                  <a:srgbClr val="FFFF00"/>
                </a:solidFill>
              </a:rPr>
              <a:t>Прва два корака </a:t>
            </a:r>
            <a:r>
              <a:rPr lang="el-GR" sz="3800" b="0" smtClean="0">
                <a:solidFill>
                  <a:srgbClr val="FFFF00"/>
                </a:solidFill>
              </a:rPr>
              <a:t>β</a:t>
            </a:r>
            <a:r>
              <a:rPr lang="sr-Cyrl-CS" sz="3800" b="0" smtClean="0">
                <a:solidFill>
                  <a:srgbClr val="FFFF00"/>
                </a:solidFill>
              </a:rPr>
              <a:t>-оксидације</a:t>
            </a:r>
            <a:endParaRPr lang="el-GR" sz="3800" b="0" smtClean="0">
              <a:solidFill>
                <a:srgbClr val="FFFF00"/>
              </a:solidFill>
            </a:endParaRPr>
          </a:p>
        </p:txBody>
      </p:sp>
      <p:pic>
        <p:nvPicPr>
          <p:cNvPr id="32771" name="Picture 3" descr="bETA oxid1 KORAK 1 I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825" y="1844675"/>
            <a:ext cx="4886325" cy="4778375"/>
          </a:xfrm>
          <a:prstGeom prst="rect">
            <a:avLst/>
          </a:prstGeom>
          <a:solidFill>
            <a:srgbClr val="CCFFCC"/>
          </a:solidFill>
          <a:ln w="9525">
            <a:noFill/>
            <a:miter lim="800000"/>
            <a:headEnd/>
            <a:tailEnd/>
          </a:ln>
        </p:spPr>
      </p:pic>
      <p:pic>
        <p:nvPicPr>
          <p:cNvPr id="32772" name="Picture 4" descr="s3_small ENOIL CoA HIDRATAZA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80063" y="2811463"/>
            <a:ext cx="3563937" cy="2613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93" name="Text Box 5"/>
          <p:cNvSpPr txBox="1">
            <a:spLocks noChangeArrowheads="1"/>
          </p:cNvSpPr>
          <p:nvPr/>
        </p:nvSpPr>
        <p:spPr bwMode="auto">
          <a:xfrm>
            <a:off x="5703888" y="5727700"/>
            <a:ext cx="2947987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sr-Cyrl-CS" sz="2000" b="1">
                <a:solidFill>
                  <a:srgbClr val="FFCC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Еноил-СоА хидратаза</a:t>
            </a:r>
            <a:endParaRPr lang="sr-Latn-CS" sz="2000" b="1">
              <a:solidFill>
                <a:srgbClr val="FFCC66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</p:cSld>
  <p:clrMapOvr>
    <a:masterClrMapping/>
  </p:clrMapOvr>
  <p:transition advTm="10310"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827088" y="333375"/>
            <a:ext cx="7596187" cy="1527175"/>
          </a:xfrm>
        </p:spPr>
        <p:txBody>
          <a:bodyPr/>
          <a:lstStyle/>
          <a:p>
            <a:pPr eaLnBrk="1" hangingPunct="1">
              <a:defRPr/>
            </a:pPr>
            <a:r>
              <a:rPr lang="sr-Cyrl-CS" sz="3200" b="0" smtClean="0">
                <a:solidFill>
                  <a:schemeClr val="tx1"/>
                </a:solidFill>
              </a:rPr>
              <a:t>Трећа реакција </a:t>
            </a:r>
            <a:r>
              <a:rPr lang="el-GR" sz="3200" b="0" smtClean="0">
                <a:solidFill>
                  <a:schemeClr val="tx1"/>
                </a:solidFill>
              </a:rPr>
              <a:t>β</a:t>
            </a:r>
            <a:r>
              <a:rPr lang="sr-Cyrl-CS" sz="3200" b="0" smtClean="0">
                <a:solidFill>
                  <a:schemeClr val="tx1"/>
                </a:solidFill>
              </a:rPr>
              <a:t>-оксидације</a:t>
            </a:r>
            <a:endParaRPr lang="el-GR" sz="3200" b="0" smtClean="0">
              <a:solidFill>
                <a:schemeClr val="tx1"/>
              </a:solidFill>
            </a:endParaRPr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2276475"/>
            <a:ext cx="4284663" cy="3384550"/>
          </a:xfrm>
        </p:spPr>
        <p:txBody>
          <a:bodyPr/>
          <a:lstStyle/>
          <a:p>
            <a:pPr marL="495300" indent="-495300" eaLnBrk="1" hangingPunct="1">
              <a:lnSpc>
                <a:spcPct val="90000"/>
              </a:lnSpc>
              <a:defRPr/>
            </a:pPr>
            <a:r>
              <a:rPr lang="sr-Cyrl-CS" sz="2800" b="1" smtClean="0">
                <a:solidFill>
                  <a:srgbClr val="FFFF00"/>
                </a:solidFill>
              </a:rPr>
              <a:t>ОКСИДАЦИЈА НА </a:t>
            </a:r>
            <a:r>
              <a:rPr lang="el-GR" sz="2800" b="1" smtClean="0">
                <a:solidFill>
                  <a:srgbClr val="FFFF00"/>
                </a:solidFill>
              </a:rPr>
              <a:t>β</a:t>
            </a:r>
            <a:r>
              <a:rPr lang="sr-Cyrl-CS" sz="2800" b="1" smtClean="0">
                <a:solidFill>
                  <a:srgbClr val="FFFF00"/>
                </a:solidFill>
              </a:rPr>
              <a:t>С АТОМУ </a:t>
            </a:r>
          </a:p>
          <a:p>
            <a:pPr marL="495300" indent="-495300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sr-Cyrl-CS" sz="2800" b="1" smtClean="0">
                <a:solidFill>
                  <a:srgbClr val="FFFF00"/>
                </a:solidFill>
              </a:rPr>
              <a:t>     (ОН група се оксидује у кето групу и редукција NAD</a:t>
            </a:r>
            <a:r>
              <a:rPr lang="en-US" sz="2800" b="1" baseline="30000" smtClean="0">
                <a:solidFill>
                  <a:srgbClr val="FFFF00"/>
                </a:solidFill>
              </a:rPr>
              <a:t>+ </a:t>
            </a:r>
            <a:r>
              <a:rPr lang="sr-Latn-CS" sz="2800" b="1" smtClean="0">
                <a:solidFill>
                  <a:srgbClr val="FFFF00"/>
                </a:solidFill>
              </a:rPr>
              <a:t>у</a:t>
            </a:r>
            <a:r>
              <a:rPr lang="sr-Cyrl-CS" sz="2800" b="1" smtClean="0">
                <a:solidFill>
                  <a:srgbClr val="FFFF00"/>
                </a:solidFill>
              </a:rPr>
              <a:t> NADH</a:t>
            </a:r>
            <a:r>
              <a:rPr lang="sr-Latn-CS" sz="2800" b="1" smtClean="0">
                <a:solidFill>
                  <a:srgbClr val="FFFF00"/>
                </a:solidFill>
              </a:rPr>
              <a:t> + </a:t>
            </a:r>
            <a:r>
              <a:rPr lang="sr-Cyrl-CS" sz="2800" b="1" smtClean="0">
                <a:solidFill>
                  <a:srgbClr val="FFFF00"/>
                </a:solidFill>
              </a:rPr>
              <a:t>H</a:t>
            </a:r>
            <a:r>
              <a:rPr lang="sr-Latn-CS" sz="2800" b="1" baseline="30000" smtClean="0">
                <a:solidFill>
                  <a:srgbClr val="FFFF00"/>
                </a:solidFill>
              </a:rPr>
              <a:t>+</a:t>
            </a:r>
            <a:r>
              <a:rPr lang="sr-Cyrl-CS" sz="2800" b="1" smtClean="0">
                <a:solidFill>
                  <a:srgbClr val="FFFF00"/>
                </a:solidFill>
              </a:rPr>
              <a:t>)</a:t>
            </a:r>
          </a:p>
          <a:p>
            <a:pPr marL="495300" indent="-495300" eaLnBrk="1" hangingPunct="1">
              <a:lnSpc>
                <a:spcPct val="90000"/>
              </a:lnSpc>
              <a:defRPr/>
            </a:pPr>
            <a:r>
              <a:rPr lang="sr-Cyrl-CS" sz="2800" b="1" smtClean="0"/>
              <a:t>3-хидроксиацил-СоА дехидрогеназа</a:t>
            </a:r>
            <a:r>
              <a:rPr lang="sr-Cyrl-CS" sz="2800" b="1" smtClean="0">
                <a:solidFill>
                  <a:srgbClr val="FF00FF"/>
                </a:solidFill>
                <a:latin typeface="Comic Sans MS" pitchFamily="66" charset="0"/>
              </a:rPr>
              <a:t> </a:t>
            </a:r>
            <a:endParaRPr lang="sr-Latn-CS" sz="2800" b="1" smtClean="0">
              <a:solidFill>
                <a:srgbClr val="FF00FF"/>
              </a:solidFill>
              <a:latin typeface="Comic Sans MS" pitchFamily="66" charset="0"/>
            </a:endParaRPr>
          </a:p>
        </p:txBody>
      </p:sp>
      <p:pic>
        <p:nvPicPr>
          <p:cNvPr id="33796" name="Picture 4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321175" y="1943100"/>
            <a:ext cx="4859338" cy="4941888"/>
          </a:xfrm>
          <a:noFill/>
        </p:spPr>
      </p:pic>
    </p:spTree>
  </p:cSld>
  <p:clrMapOvr>
    <a:masterClrMapping/>
  </p:clrMapOvr>
  <p:transition advTm="6169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7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908050"/>
            <a:ext cx="4859338" cy="5949950"/>
          </a:xfrm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sr-Latn-CS" sz="2000" b="1" smtClean="0"/>
              <a:t>ЕСЕНЦИЈАЛНЕ МАСНЕ КИСЕЛИНЕ</a:t>
            </a:r>
            <a:r>
              <a:rPr lang="sr-Latn-CS" sz="2000" smtClean="0"/>
              <a:t> </a:t>
            </a:r>
            <a:r>
              <a:rPr lang="sr-Cyrl-CS" sz="2000" smtClean="0"/>
              <a:t>– МК са две, три и четири двоструке везе: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sr-Latn-CS" sz="1800" b="1" smtClean="0"/>
              <a:t>Линолна</a:t>
            </a:r>
            <a:r>
              <a:rPr lang="sr-Cyrl-CS" sz="1800" smtClean="0"/>
              <a:t> – има две </a:t>
            </a:r>
            <a:r>
              <a:rPr lang="sr-Latn-CS" sz="1800" smtClean="0"/>
              <a:t>C=C вез</a:t>
            </a:r>
            <a:r>
              <a:rPr lang="sr-Cyrl-CS" sz="1800" smtClean="0"/>
              <a:t>е</a:t>
            </a:r>
            <a:endParaRPr lang="sr-Latn-CS" sz="1800" smtClean="0"/>
          </a:p>
          <a:p>
            <a:pPr lvl="1" eaLnBrk="1" hangingPunct="1">
              <a:lnSpc>
                <a:spcPct val="80000"/>
              </a:lnSpc>
              <a:defRPr/>
            </a:pPr>
            <a:r>
              <a:rPr lang="sr-Latn-CS" sz="1800" b="1" smtClean="0"/>
              <a:t>α линоленска </a:t>
            </a:r>
            <a:r>
              <a:rPr lang="sr-Cyrl-CS" sz="1800" smtClean="0"/>
              <a:t>–</a:t>
            </a:r>
            <a:r>
              <a:rPr lang="sr-Cyrl-CS" sz="1800" b="1" smtClean="0"/>
              <a:t> </a:t>
            </a:r>
            <a:r>
              <a:rPr lang="sr-Cyrl-CS" sz="1800" smtClean="0"/>
              <a:t>има три</a:t>
            </a:r>
            <a:r>
              <a:rPr lang="sr-Cyrl-CS" sz="1800" b="1" smtClean="0"/>
              <a:t> </a:t>
            </a:r>
            <a:r>
              <a:rPr lang="sr-Latn-CS" sz="1800" smtClean="0"/>
              <a:t>C=C вез</a:t>
            </a:r>
            <a:r>
              <a:rPr lang="sr-Cyrl-CS" sz="1800" smtClean="0"/>
              <a:t>е</a:t>
            </a:r>
            <a:endParaRPr lang="sr-Latn-CS" sz="1800" smtClean="0"/>
          </a:p>
          <a:p>
            <a:pPr lvl="1" eaLnBrk="1" hangingPunct="1">
              <a:lnSpc>
                <a:spcPct val="80000"/>
              </a:lnSpc>
              <a:defRPr/>
            </a:pPr>
            <a:r>
              <a:rPr lang="sr-Latn-CS" sz="1800" b="1" smtClean="0"/>
              <a:t>арахидонска киселина</a:t>
            </a:r>
            <a:r>
              <a:rPr lang="sr-Cyrl-CS" sz="1800" smtClean="0"/>
              <a:t> – има четири </a:t>
            </a:r>
            <a:r>
              <a:rPr lang="sr-Latn-CS" sz="1800" smtClean="0"/>
              <a:t>C=C вез</a:t>
            </a:r>
            <a:r>
              <a:rPr lang="sr-Cyrl-CS" sz="1800" smtClean="0"/>
              <a:t>е</a:t>
            </a:r>
          </a:p>
          <a:p>
            <a:pPr lvl="1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sr-Cyrl-CS" sz="800" b="1" smtClean="0"/>
          </a:p>
          <a:p>
            <a:pPr eaLnBrk="1" hangingPunct="1">
              <a:lnSpc>
                <a:spcPct val="80000"/>
              </a:lnSpc>
              <a:defRPr/>
            </a:pPr>
            <a:r>
              <a:rPr lang="sr-Latn-CS" sz="2000" smtClean="0"/>
              <a:t>У хуманом орг. присутне су незасићене МК са највише 4 двогубе везе (арахидонска киселина, 20C, двострука веза на C5, 8, 11 и 14).</a:t>
            </a:r>
            <a:endParaRPr lang="sr-Cyrl-CS" sz="2000" smtClean="0"/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sr-Cyrl-CS" sz="1000" smtClean="0"/>
          </a:p>
          <a:p>
            <a:pPr eaLnBrk="1" hangingPunct="1">
              <a:lnSpc>
                <a:spcPct val="80000"/>
              </a:lnSpc>
              <a:defRPr/>
            </a:pPr>
            <a:r>
              <a:rPr lang="sr-Latn-CS" sz="2000" smtClean="0"/>
              <a:t>Када дође до формирања двоструке везе она је</a:t>
            </a:r>
            <a:r>
              <a:rPr lang="sr-Cyrl-CS" sz="2000" smtClean="0"/>
              <a:t> увек </a:t>
            </a:r>
            <a:r>
              <a:rPr lang="sr-Latn-CS" sz="2000" smtClean="0"/>
              <a:t> </a:t>
            </a:r>
            <a:r>
              <a:rPr lang="sr-Latn-CS" sz="2000" b="1" u="sng" smtClean="0"/>
              <a:t>у цис положају</a:t>
            </a:r>
            <a:r>
              <a:rPr lang="sr-Latn-CS" sz="2000" smtClean="0"/>
              <a:t>. Уколико постоји више двоструких веза оне се </a:t>
            </a:r>
            <a:r>
              <a:rPr lang="sr-Latn-CS" sz="2000" b="1" smtClean="0"/>
              <a:t>појављују на сваком трећем угљениковом атому</a:t>
            </a:r>
            <a:r>
              <a:rPr lang="sr-Latn-CS" sz="2000" smtClean="0"/>
              <a:t>. Ово се назива </a:t>
            </a:r>
            <a:r>
              <a:rPr lang="sr-Latn-CS" sz="2000" u="sng" smtClean="0"/>
              <a:t>дивинилметанском шемом</a:t>
            </a:r>
            <a:r>
              <a:rPr lang="sr-Latn-CS" sz="2000" smtClean="0"/>
              <a:t>. </a:t>
            </a:r>
            <a:endParaRPr lang="en-US" sz="2000" smtClean="0"/>
          </a:p>
        </p:txBody>
      </p:sp>
      <p:sp>
        <p:nvSpPr>
          <p:cNvPr id="159748" name="Rectangle 4"/>
          <p:cNvSpPr>
            <a:spLocks noRot="1" noChangeArrowheads="1"/>
          </p:cNvSpPr>
          <p:nvPr/>
        </p:nvSpPr>
        <p:spPr bwMode="auto">
          <a:xfrm>
            <a:off x="0" y="274638"/>
            <a:ext cx="9144000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>
              <a:defRPr/>
            </a:pPr>
            <a:r>
              <a:rPr lang="sr-Cyrl-CS" sz="32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МАСНЕ КИСЕЛИНЕ</a:t>
            </a:r>
            <a:endParaRPr lang="en-US" sz="3200" b="1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pic>
        <p:nvPicPr>
          <p:cNvPr id="5124" name="Picture 5" descr="divini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3438" y="1897063"/>
            <a:ext cx="4500562" cy="298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73500"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900113" y="260350"/>
            <a:ext cx="7620000" cy="1527175"/>
          </a:xfrm>
        </p:spPr>
        <p:txBody>
          <a:bodyPr/>
          <a:lstStyle/>
          <a:p>
            <a:pPr eaLnBrk="1" hangingPunct="1">
              <a:defRPr/>
            </a:pPr>
            <a:r>
              <a:rPr lang="sr-Cyrl-CS" sz="3200" b="0" smtClean="0">
                <a:solidFill>
                  <a:schemeClr val="tx1"/>
                </a:solidFill>
              </a:rPr>
              <a:t>Четврта реакција </a:t>
            </a:r>
            <a:r>
              <a:rPr lang="el-GR" sz="3200" b="0" smtClean="0">
                <a:solidFill>
                  <a:schemeClr val="tx1"/>
                </a:solidFill>
              </a:rPr>
              <a:t>β</a:t>
            </a:r>
            <a:r>
              <a:rPr lang="sr-Cyrl-CS" sz="3200" b="0" smtClean="0">
                <a:solidFill>
                  <a:schemeClr val="tx1"/>
                </a:solidFill>
              </a:rPr>
              <a:t>-оксидације</a:t>
            </a:r>
            <a:endParaRPr lang="el-GR" sz="3200" b="0" smtClean="0">
              <a:solidFill>
                <a:schemeClr val="tx1"/>
              </a:solidFill>
            </a:endParaRPr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2636838"/>
            <a:ext cx="4427538" cy="2879725"/>
          </a:xfrm>
        </p:spPr>
        <p:txBody>
          <a:bodyPr/>
          <a:lstStyle/>
          <a:p>
            <a:pPr marL="495300" indent="-495300" eaLnBrk="1" hangingPunct="1">
              <a:defRPr/>
            </a:pPr>
            <a:r>
              <a:rPr lang="sr-Cyrl-CS" sz="3000" b="1" smtClean="0">
                <a:solidFill>
                  <a:srgbClr val="FFFF00"/>
                </a:solidFill>
              </a:rPr>
              <a:t>одвајање ацетилне јединице – тиолиза </a:t>
            </a:r>
          </a:p>
          <a:p>
            <a:pPr marL="495300" indent="-495300" eaLnBrk="1" hangingPunct="1">
              <a:buFont typeface="Wingdings" pitchFamily="2" charset="2"/>
              <a:buNone/>
              <a:defRPr/>
            </a:pPr>
            <a:endParaRPr lang="sr-Cyrl-CS" sz="900" b="1" smtClean="0"/>
          </a:p>
          <a:p>
            <a:pPr marL="495300" indent="-495300" eaLnBrk="1" hangingPunct="1">
              <a:defRPr/>
            </a:pPr>
            <a:r>
              <a:rPr lang="sr-Cyrl-CS" sz="3000" b="1" smtClean="0"/>
              <a:t>Ензим је ацил-СоА ацил-трансфераза,   </a:t>
            </a:r>
            <a:r>
              <a:rPr lang="sr-Cyrl-CS" sz="3000" b="1" smtClean="0">
                <a:solidFill>
                  <a:srgbClr val="FFFF00"/>
                </a:solidFill>
              </a:rPr>
              <a:t>*ТИОЛАЗА*</a:t>
            </a:r>
            <a:endParaRPr lang="sr-Latn-CS" sz="3000" b="1" smtClean="0">
              <a:solidFill>
                <a:srgbClr val="FFFF00"/>
              </a:solidFill>
            </a:endParaRPr>
          </a:p>
        </p:txBody>
      </p:sp>
      <p:pic>
        <p:nvPicPr>
          <p:cNvPr id="34820" name="Picture 4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643438" y="1989138"/>
            <a:ext cx="4537075" cy="4895850"/>
          </a:xfrm>
          <a:noFill/>
        </p:spPr>
      </p:pic>
    </p:spTree>
  </p:cSld>
  <p:clrMapOvr>
    <a:masterClrMapping/>
  </p:clrMapOvr>
  <p:transition advTm="50920"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200" y="274638"/>
            <a:ext cx="8229600" cy="862012"/>
          </a:xfrm>
        </p:spPr>
        <p:txBody>
          <a:bodyPr/>
          <a:lstStyle/>
          <a:p>
            <a:pPr eaLnBrk="1" hangingPunct="1">
              <a:defRPr/>
            </a:pPr>
            <a:r>
              <a:rPr lang="sr-Cyrl-CS" sz="3400" b="0" smtClean="0">
                <a:solidFill>
                  <a:srgbClr val="FFFF00"/>
                </a:solidFill>
              </a:rPr>
              <a:t>Друга два корака </a:t>
            </a:r>
            <a:r>
              <a:rPr lang="el-GR" sz="3400" b="0" smtClean="0">
                <a:solidFill>
                  <a:srgbClr val="FFFF00"/>
                </a:solidFill>
              </a:rPr>
              <a:t>β</a:t>
            </a:r>
            <a:r>
              <a:rPr lang="sr-Cyrl-CS" sz="3400" b="0" smtClean="0">
                <a:solidFill>
                  <a:srgbClr val="FFFF00"/>
                </a:solidFill>
              </a:rPr>
              <a:t>-оксидације</a:t>
            </a:r>
            <a:endParaRPr lang="el-GR" sz="3400" b="0" smtClean="0">
              <a:solidFill>
                <a:srgbClr val="FFFF00"/>
              </a:solidFill>
            </a:endParaRPr>
          </a:p>
        </p:txBody>
      </p:sp>
      <p:pic>
        <p:nvPicPr>
          <p:cNvPr id="35843" name="Picture 3" descr="bETA oxid2 KORAK 3 I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288" y="1557338"/>
            <a:ext cx="4573587" cy="5040312"/>
          </a:xfrm>
          <a:prstGeom prst="rect">
            <a:avLst/>
          </a:prstGeom>
          <a:solidFill>
            <a:srgbClr val="CCFFCC"/>
          </a:solidFill>
          <a:ln w="9525">
            <a:noFill/>
            <a:miter lim="800000"/>
            <a:headEnd/>
            <a:tailEnd/>
          </a:ln>
        </p:spPr>
      </p:pic>
      <p:pic>
        <p:nvPicPr>
          <p:cNvPr id="35844" name="Picture 4" descr="hgsynth-small THIOLAS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51500" y="1123950"/>
            <a:ext cx="2881313" cy="2808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5" name="Picture 5" descr="thio-small THIOLASE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80063" y="4508500"/>
            <a:ext cx="2933700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66" name="Text Box 6"/>
          <p:cNvSpPr txBox="1">
            <a:spLocks noChangeArrowheads="1"/>
          </p:cNvSpPr>
          <p:nvPr/>
        </p:nvSpPr>
        <p:spPr bwMode="auto">
          <a:xfrm>
            <a:off x="5580063" y="3854450"/>
            <a:ext cx="122237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sr-Cyrl-CS" sz="2000" b="1">
                <a:solidFill>
                  <a:srgbClr val="00FF99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Тиолаза</a:t>
            </a:r>
            <a:endParaRPr lang="sr-Latn-CS" sz="2000" b="1">
              <a:solidFill>
                <a:srgbClr val="00FF99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</p:cSld>
  <p:clrMapOvr>
    <a:masterClrMapping/>
  </p:clrMapOvr>
  <p:transition advTm="12710"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BETA OX ZASICENIH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5593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7" name="Picture 3" descr="betaox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84688" y="1628775"/>
            <a:ext cx="4659312" cy="5229225"/>
          </a:xfrm>
          <a:prstGeom prst="rect">
            <a:avLst/>
          </a:prstGeom>
          <a:solidFill>
            <a:srgbClr val="CCFFCC"/>
          </a:solidFill>
          <a:ln w="9525">
            <a:noFill/>
            <a:miter lim="800000"/>
            <a:headEnd/>
            <a:tailEnd/>
          </a:ln>
        </p:spPr>
      </p:pic>
      <p:sp>
        <p:nvSpPr>
          <p:cNvPr id="41988" name="Text Box 4"/>
          <p:cNvSpPr txBox="1">
            <a:spLocks noChangeArrowheads="1"/>
          </p:cNvSpPr>
          <p:nvPr/>
        </p:nvSpPr>
        <p:spPr bwMode="auto">
          <a:xfrm>
            <a:off x="4633913" y="188913"/>
            <a:ext cx="4510087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l-GR" sz="32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β</a:t>
            </a:r>
            <a:r>
              <a:rPr lang="sr-Cyrl-CS" sz="32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-оксидација масних </a:t>
            </a:r>
          </a:p>
          <a:p>
            <a:pPr algn="ctr">
              <a:defRPr/>
            </a:pPr>
            <a:r>
              <a:rPr lang="sr-Cyrl-CS" sz="32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киселина</a:t>
            </a:r>
            <a:endParaRPr lang="sr-Latn-CS" sz="3200" b="1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</p:cSld>
  <p:clrMapOvr>
    <a:masterClrMapping/>
  </p:clrMapOvr>
  <p:transition advTm="35900"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900113" y="188913"/>
            <a:ext cx="7620000" cy="1527175"/>
          </a:xfrm>
        </p:spPr>
        <p:txBody>
          <a:bodyPr/>
          <a:lstStyle/>
          <a:p>
            <a:pPr eaLnBrk="1" hangingPunct="1">
              <a:defRPr/>
            </a:pPr>
            <a:r>
              <a:rPr lang="sr-Cyrl-CS" sz="3800" b="0" smtClean="0">
                <a:solidFill>
                  <a:schemeClr val="tx1"/>
                </a:solidFill>
              </a:rPr>
              <a:t>Енергетски ефекти оксидације палмитинске киселине</a:t>
            </a:r>
            <a:r>
              <a:rPr lang="sr-Cyrl-CS" smtClean="0">
                <a:solidFill>
                  <a:srgbClr val="FFFF00"/>
                </a:solidFill>
              </a:rPr>
              <a:t> </a:t>
            </a:r>
            <a:endParaRPr lang="sr-Latn-CS" smtClean="0">
              <a:solidFill>
                <a:srgbClr val="FFFF00"/>
              </a:solidFill>
            </a:endParaRPr>
          </a:p>
        </p:txBody>
      </p:sp>
      <p:pic>
        <p:nvPicPr>
          <p:cNvPr id="37891" name="Picture 3" descr="beta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36750"/>
            <a:ext cx="4932363" cy="4687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2" name="Picture 4" descr="B-ox- VELIKA SLIK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43563" y="1484313"/>
            <a:ext cx="3500437" cy="5373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93" name="Text Box 5"/>
          <p:cNvSpPr txBox="1">
            <a:spLocks noChangeArrowheads="1"/>
          </p:cNvSpPr>
          <p:nvPr/>
        </p:nvSpPr>
        <p:spPr bwMode="auto">
          <a:xfrm>
            <a:off x="5724525" y="1484313"/>
            <a:ext cx="3419475" cy="51911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 sz="2800"/>
          </a:p>
        </p:txBody>
      </p:sp>
    </p:spTree>
  </p:cSld>
  <p:clrMapOvr>
    <a:masterClrMapping/>
  </p:clrMapOvr>
  <p:transition advTm="79450"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0" y="188913"/>
            <a:ext cx="9144000" cy="1527175"/>
          </a:xfrm>
        </p:spPr>
        <p:txBody>
          <a:bodyPr/>
          <a:lstStyle/>
          <a:p>
            <a:pPr eaLnBrk="1" hangingPunct="1">
              <a:defRPr/>
            </a:pPr>
            <a:r>
              <a:rPr lang="sr-Cyrl-CS" sz="2700" smtClean="0">
                <a:solidFill>
                  <a:schemeClr val="tx1"/>
                </a:solidFill>
              </a:rPr>
              <a:t>Енергетски ефекти оксидације палмитинске киселине</a:t>
            </a:r>
            <a:br>
              <a:rPr lang="sr-Cyrl-CS" sz="2700" smtClean="0">
                <a:solidFill>
                  <a:schemeClr val="tx1"/>
                </a:solidFill>
              </a:rPr>
            </a:br>
            <a:r>
              <a:rPr lang="sr-Cyrl-CS" sz="3600" smtClean="0">
                <a:solidFill>
                  <a:srgbClr val="FFFF00"/>
                </a:solidFill>
              </a:rPr>
              <a:t>ОВАЈ РАЧУН ВАЖИ !!!!!</a:t>
            </a:r>
            <a:endParaRPr lang="sr-Latn-CS" sz="3600" smtClean="0">
              <a:solidFill>
                <a:srgbClr val="FFFF00"/>
              </a:solidFill>
            </a:endParaRPr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916113"/>
            <a:ext cx="9144000" cy="4764087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sr-Cyrl-CS" sz="2800" b="1" smtClean="0"/>
              <a:t>Оксидацијом палмитинске киселине, 16С атома, </a:t>
            </a:r>
            <a:r>
              <a:rPr lang="sr-Cyrl-CS" sz="2800" b="1" smtClean="0">
                <a:solidFill>
                  <a:srgbClr val="FFFF00"/>
                </a:solidFill>
              </a:rPr>
              <a:t>циклус </a:t>
            </a:r>
            <a:r>
              <a:rPr lang="en-GB" sz="2800" b="1" smtClean="0">
                <a:solidFill>
                  <a:srgbClr val="FFFF00"/>
                </a:solidFill>
              </a:rPr>
              <a:t>β</a:t>
            </a:r>
            <a:r>
              <a:rPr lang="sr-Cyrl-CS" sz="2800" b="1" smtClean="0">
                <a:solidFill>
                  <a:srgbClr val="FFFF00"/>
                </a:solidFill>
              </a:rPr>
              <a:t>-о</a:t>
            </a:r>
            <a:r>
              <a:rPr lang="en-US" sz="2800" b="1" smtClean="0">
                <a:solidFill>
                  <a:srgbClr val="FFFF00"/>
                </a:solidFill>
              </a:rPr>
              <a:t>k</a:t>
            </a:r>
            <a:r>
              <a:rPr lang="sr-Cyrl-CS" sz="2800" b="1" smtClean="0">
                <a:solidFill>
                  <a:srgbClr val="FFFF00"/>
                </a:solidFill>
              </a:rPr>
              <a:t>сидације понавља</a:t>
            </a:r>
            <a:r>
              <a:rPr lang="sr-Cyrl-CS" sz="2800" b="1" smtClean="0"/>
              <a:t> се </a:t>
            </a:r>
            <a:r>
              <a:rPr lang="sr-Cyrl-CS" sz="2800" b="1" smtClean="0">
                <a:solidFill>
                  <a:srgbClr val="FFFF00"/>
                </a:solidFill>
              </a:rPr>
              <a:t>7 пута</a:t>
            </a:r>
            <a:r>
              <a:rPr lang="sr-Cyrl-CS" sz="2800" b="1" smtClean="0"/>
              <a:t> и добије се </a:t>
            </a:r>
            <a:r>
              <a:rPr lang="sr-Cyrl-CS" sz="2800" b="1" smtClean="0">
                <a:solidFill>
                  <a:srgbClr val="FFFF00"/>
                </a:solidFill>
              </a:rPr>
              <a:t>8 молекула ацетил-СоА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sr-Cyrl-CS" sz="800" b="1" smtClean="0">
              <a:solidFill>
                <a:srgbClr val="FFFF00"/>
              </a:solidFill>
            </a:endParaRP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sr-Cyrl-CS" sz="2800" b="1" smtClean="0"/>
              <a:t>7 пута </a:t>
            </a:r>
            <a:r>
              <a:rPr lang="en-GB" sz="2800" b="1" smtClean="0"/>
              <a:t>β</a:t>
            </a:r>
            <a:r>
              <a:rPr lang="sr-Cyrl-CS" sz="2800" b="1" smtClean="0"/>
              <a:t>-о</a:t>
            </a:r>
            <a:r>
              <a:rPr lang="en-US" sz="2800" b="1" smtClean="0"/>
              <a:t>k</a:t>
            </a:r>
            <a:r>
              <a:rPr lang="sr-Cyrl-CS" sz="2800" b="1" smtClean="0"/>
              <a:t>сидација + 8 ацетил-СоА:</a:t>
            </a:r>
            <a:endParaRPr lang="sr-Latn-CS" sz="2800" b="1" smtClean="0"/>
          </a:p>
          <a:p>
            <a:pPr lvl="1" eaLnBrk="1" hangingPunct="1">
              <a:lnSpc>
                <a:spcPct val="80000"/>
              </a:lnSpc>
              <a:defRPr/>
            </a:pPr>
            <a:r>
              <a:rPr lang="sr-Cyrl-CS" sz="2400" b="1" smtClean="0">
                <a:solidFill>
                  <a:srgbClr val="FFFF00"/>
                </a:solidFill>
              </a:rPr>
              <a:t>7 FADH</a:t>
            </a:r>
            <a:r>
              <a:rPr lang="sr-Cyrl-CS" sz="2400" b="1" baseline="-25000" smtClean="0">
                <a:solidFill>
                  <a:srgbClr val="FFFF00"/>
                </a:solidFill>
              </a:rPr>
              <a:t>2</a:t>
            </a:r>
            <a:r>
              <a:rPr lang="sr-Cyrl-CS" sz="2400" b="1" smtClean="0"/>
              <a:t> X 1,5 ATР = 10,5 ATР</a:t>
            </a:r>
            <a:endParaRPr lang="en-GB" sz="2400" b="1" smtClean="0"/>
          </a:p>
          <a:p>
            <a:pPr lvl="1" eaLnBrk="1" hangingPunct="1">
              <a:lnSpc>
                <a:spcPct val="80000"/>
              </a:lnSpc>
              <a:defRPr/>
            </a:pPr>
            <a:r>
              <a:rPr lang="sr-Cyrl-CS" sz="2400" b="1" smtClean="0">
                <a:solidFill>
                  <a:srgbClr val="FFFF00"/>
                </a:solidFill>
              </a:rPr>
              <a:t>7 NADH</a:t>
            </a:r>
            <a:r>
              <a:rPr lang="sr-Latn-CS" sz="2400" b="1" smtClean="0">
                <a:solidFill>
                  <a:srgbClr val="FFFF00"/>
                </a:solidFill>
              </a:rPr>
              <a:t> + </a:t>
            </a:r>
            <a:r>
              <a:rPr lang="sr-Cyrl-CS" sz="2400" b="1" smtClean="0">
                <a:solidFill>
                  <a:srgbClr val="FFFF00"/>
                </a:solidFill>
              </a:rPr>
              <a:t>H</a:t>
            </a:r>
            <a:r>
              <a:rPr lang="sr-Latn-CS" sz="2400" b="1" baseline="30000" smtClean="0">
                <a:solidFill>
                  <a:srgbClr val="FFFF00"/>
                </a:solidFill>
              </a:rPr>
              <a:t>+</a:t>
            </a:r>
            <a:r>
              <a:rPr lang="sr-Cyrl-CS" sz="2400" b="1" smtClean="0"/>
              <a:t>  </a:t>
            </a:r>
            <a:r>
              <a:rPr lang="sr-Latn-CS" sz="2400" b="1" smtClean="0"/>
              <a:t>X</a:t>
            </a:r>
            <a:r>
              <a:rPr lang="sr-Cyrl-CS" sz="2400" b="1" smtClean="0"/>
              <a:t> </a:t>
            </a:r>
            <a:r>
              <a:rPr lang="sr-Latn-CS" sz="2400" b="1" smtClean="0"/>
              <a:t>2,5 </a:t>
            </a:r>
            <a:r>
              <a:rPr lang="sr-Cyrl-CS" sz="2400" b="1" smtClean="0"/>
              <a:t>ATР = 17,5 ATР</a:t>
            </a:r>
            <a:endParaRPr lang="en-GB" sz="2400" b="1" smtClean="0"/>
          </a:p>
          <a:p>
            <a:pPr lvl="1" eaLnBrk="1" hangingPunct="1">
              <a:lnSpc>
                <a:spcPct val="80000"/>
              </a:lnSpc>
              <a:defRPr/>
            </a:pPr>
            <a:r>
              <a:rPr lang="sr-Cyrl-CS" sz="2400" b="1" smtClean="0">
                <a:solidFill>
                  <a:srgbClr val="FFFF00"/>
                </a:solidFill>
              </a:rPr>
              <a:t>8 ацетил-СоА</a:t>
            </a:r>
            <a:r>
              <a:rPr lang="sr-Cyrl-CS" sz="2400" b="1" smtClean="0"/>
              <a:t> (1 ацетил-СоА у ТСА циклусу даје 10 ATР) даје 80 ATР</a:t>
            </a:r>
          </a:p>
          <a:p>
            <a:pPr lvl="1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sr-Latn-CS" sz="900" b="1" smtClean="0"/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sr-Cyrl-CS" sz="2800" b="1" smtClean="0"/>
              <a:t>Укупно, то је 108 молекула АТР. Међутим, будући да су за активацију МК потрошене две високо-енергетске везе, нето принос оксидације палмитинске киселине је </a:t>
            </a:r>
            <a:r>
              <a:rPr lang="sr-Cyrl-CS" sz="4100" b="1" u="sng" smtClean="0">
                <a:solidFill>
                  <a:srgbClr val="FFFF00"/>
                </a:solidFill>
              </a:rPr>
              <a:t>106 АТР</a:t>
            </a:r>
            <a:r>
              <a:rPr lang="sr-Cyrl-CS" sz="2800" b="1" smtClean="0">
                <a:solidFill>
                  <a:srgbClr val="00FF99"/>
                </a:solidFill>
                <a:latin typeface="Comic Sans MS" pitchFamily="66" charset="0"/>
              </a:rPr>
              <a:t> </a:t>
            </a:r>
            <a:endParaRPr lang="sr-Latn-CS" sz="2800" b="1" smtClean="0">
              <a:solidFill>
                <a:srgbClr val="00FF99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 advTm="111880"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684213" y="188913"/>
            <a:ext cx="7620000" cy="790575"/>
          </a:xfrm>
        </p:spPr>
        <p:txBody>
          <a:bodyPr/>
          <a:lstStyle/>
          <a:p>
            <a:pPr eaLnBrk="1" hangingPunct="1">
              <a:defRPr/>
            </a:pPr>
            <a:r>
              <a:rPr lang="sr-Cyrl-CS" sz="2800" smtClean="0">
                <a:solidFill>
                  <a:srgbClr val="FFFF00"/>
                </a:solidFill>
              </a:rPr>
              <a:t>РЕГУЛАЦИЈА ПРОЦЕСА </a:t>
            </a:r>
            <a:r>
              <a:rPr lang="en-GB" sz="2800" smtClean="0">
                <a:solidFill>
                  <a:srgbClr val="FFFF00"/>
                </a:solidFill>
              </a:rPr>
              <a:t>β</a:t>
            </a:r>
            <a:r>
              <a:rPr lang="sr-Cyrl-CS" sz="2800" smtClean="0">
                <a:solidFill>
                  <a:srgbClr val="FFFF00"/>
                </a:solidFill>
              </a:rPr>
              <a:t>-ОКСИДАЦИЈЕ</a:t>
            </a:r>
            <a:endParaRPr lang="sr-Latn-CS" sz="2800" smtClean="0">
              <a:solidFill>
                <a:srgbClr val="FFFF00"/>
              </a:solidFill>
            </a:endParaRPr>
          </a:p>
        </p:txBody>
      </p:sp>
      <p:pic>
        <p:nvPicPr>
          <p:cNvPr id="40963" name="Picture 3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827088" y="1268413"/>
            <a:ext cx="7416800" cy="3573462"/>
          </a:xfrm>
          <a:noFill/>
        </p:spPr>
      </p:pic>
      <p:sp>
        <p:nvSpPr>
          <p:cNvPr id="40964" name="Text Box 4"/>
          <p:cNvSpPr txBox="1">
            <a:spLocks noChangeArrowheads="1"/>
          </p:cNvSpPr>
          <p:nvPr/>
        </p:nvSpPr>
        <p:spPr bwMode="auto">
          <a:xfrm>
            <a:off x="539750" y="5661025"/>
            <a:ext cx="184150" cy="173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>
                <a:solidFill>
                  <a:srgbClr val="FFCC66"/>
                </a:solidFill>
                <a:latin typeface="Comic Sans MS" pitchFamily="66" charset="0"/>
              </a:rPr>
              <a:t>11111                              </a:t>
            </a:r>
          </a:p>
        </p:txBody>
      </p:sp>
      <p:sp>
        <p:nvSpPr>
          <p:cNvPr id="46085" name="Text Box 5"/>
          <p:cNvSpPr txBox="1">
            <a:spLocks noChangeArrowheads="1"/>
          </p:cNvSpPr>
          <p:nvPr/>
        </p:nvSpPr>
        <p:spPr bwMode="auto">
          <a:xfrm>
            <a:off x="0" y="4941888"/>
            <a:ext cx="9144000" cy="1739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800100" indent="-3429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257300" indent="-3429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714500" indent="-3429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171700" indent="-3429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>
              <a:buFontTx/>
              <a:buAutoNum type="arabicPeriod"/>
              <a:defRPr/>
            </a:pPr>
            <a:r>
              <a:rPr lang="en-US" b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Хормoн</a:t>
            </a:r>
            <a:r>
              <a:rPr lang="sr-Cyrl-CS" b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ска регулација изласка МК из ткива; адреналин </a:t>
            </a:r>
            <a:r>
              <a:rPr lang="en-US" b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↑</a:t>
            </a:r>
            <a:r>
              <a:rPr lang="sr-Cyrl-CS" b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и инсулин ↓</a:t>
            </a:r>
          </a:p>
          <a:p>
            <a:pPr>
              <a:buFontTx/>
              <a:buAutoNum type="arabicPeriod"/>
              <a:defRPr/>
            </a:pPr>
            <a:r>
              <a:rPr lang="sr-Cyrl-CS" b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Малонил-СоА, који настаје у р-ји каталисаној ацетил-СоА-карбоксилазом,</a:t>
            </a:r>
          </a:p>
          <a:p>
            <a:pPr>
              <a:defRPr/>
            </a:pPr>
            <a:r>
              <a:rPr lang="sr-Cyrl-CS" b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	инхибира СРТ </a:t>
            </a:r>
            <a:r>
              <a:rPr lang="en-US" b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I</a:t>
            </a:r>
            <a:r>
              <a:rPr lang="sr-Cyrl-CS" b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. АМР-РК је АМР зависна протеин-киназа</a:t>
            </a:r>
          </a:p>
          <a:p>
            <a:pPr>
              <a:buFontTx/>
              <a:buAutoNum type="arabicPeriod" startAt="3"/>
              <a:defRPr/>
            </a:pPr>
            <a:r>
              <a:rPr lang="sr-Cyrl-CS" b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Брзина искориштавања АТР-а контролише брзину респираторног ланца, који регулише оксидативне ензиме у </a:t>
            </a:r>
            <a:r>
              <a:rPr lang="el-GR" b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β</a:t>
            </a:r>
            <a:r>
              <a:rPr lang="sr-Cyrl-CS" b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-оксидацији и циклусу лимунске кис.</a:t>
            </a:r>
            <a:endParaRPr lang="el-GR" b="1" smtClean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>
              <a:defRPr/>
            </a:pPr>
            <a:r>
              <a:rPr lang="sr-Cyrl-CS" smtClean="0">
                <a:solidFill>
                  <a:srgbClr val="FFCC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	</a:t>
            </a:r>
            <a:endParaRPr lang="en-US" smtClean="0">
              <a:solidFill>
                <a:srgbClr val="FFCC66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ransition advTm="104960"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179388" y="765175"/>
            <a:ext cx="8785225" cy="1311275"/>
          </a:xfrm>
        </p:spPr>
        <p:txBody>
          <a:bodyPr/>
          <a:lstStyle/>
          <a:p>
            <a:pPr eaLnBrk="1" hangingPunct="1">
              <a:defRPr/>
            </a:pPr>
            <a:r>
              <a:rPr lang="sr-Cyrl-CS" sz="3000" b="0" smtClean="0">
                <a:solidFill>
                  <a:schemeClr val="tx1"/>
                </a:solidFill>
              </a:rPr>
              <a:t>Дефицијенција средње-ланчане ацил СоА дехидрогеназе узрок је</a:t>
            </a:r>
            <a:r>
              <a:rPr lang="sr-Cyrl-CS" sz="4000" b="0" smtClean="0">
                <a:solidFill>
                  <a:schemeClr val="tx1"/>
                </a:solidFill>
              </a:rPr>
              <a:t> </a:t>
            </a:r>
            <a:r>
              <a:rPr lang="sr-Cyrl-CS" sz="3000" b="0" smtClean="0">
                <a:solidFill>
                  <a:schemeClr val="tx1"/>
                </a:solidFill>
              </a:rPr>
              <a:t>синдрома изненадне смрти новорођенчета</a:t>
            </a:r>
            <a:r>
              <a:rPr lang="sr-Cyrl-CS" sz="3000" b="0" smtClean="0">
                <a:solidFill>
                  <a:srgbClr val="FFFF00"/>
                </a:solidFill>
              </a:rPr>
              <a:t> (</a:t>
            </a:r>
            <a:r>
              <a:rPr lang="sr-Cyrl-CS" sz="3000" b="0" smtClean="0">
                <a:solidFill>
                  <a:srgbClr val="FFCC66"/>
                </a:solidFill>
              </a:rPr>
              <a:t>sudden infant death syndrome – SIDS</a:t>
            </a:r>
            <a:r>
              <a:rPr lang="sr-Cyrl-CS" sz="3000" b="0" smtClean="0">
                <a:solidFill>
                  <a:srgbClr val="FFFF00"/>
                </a:solidFill>
              </a:rPr>
              <a:t>)</a:t>
            </a:r>
            <a:r>
              <a:rPr lang="sr-Latn-CS" sz="4000" smtClean="0">
                <a:solidFill>
                  <a:srgbClr val="FFFF00"/>
                </a:solidFill>
              </a:rPr>
              <a:t> </a:t>
            </a:r>
          </a:p>
        </p:txBody>
      </p:sp>
      <p:pic>
        <p:nvPicPr>
          <p:cNvPr id="43011" name="Picture 3" descr="LCHAD_deficiency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550" y="2501900"/>
            <a:ext cx="7092950" cy="435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0950"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1524000" y="190500"/>
            <a:ext cx="7620000" cy="1527175"/>
          </a:xfrm>
        </p:spPr>
        <p:txBody>
          <a:bodyPr/>
          <a:lstStyle/>
          <a:p>
            <a:pPr eaLnBrk="1" hangingPunct="1">
              <a:defRPr/>
            </a:pPr>
            <a:r>
              <a:rPr lang="sr-Cyrl-CS" sz="2800" b="0" smtClean="0">
                <a:solidFill>
                  <a:srgbClr val="FFFF00"/>
                </a:solidFill>
              </a:rPr>
              <a:t>Оксидација масних киселина са непарним бројем угљеникових атома</a:t>
            </a:r>
            <a:endParaRPr lang="sr-Latn-CS" sz="2800" b="0" smtClean="0">
              <a:solidFill>
                <a:srgbClr val="FFFF00"/>
              </a:solidFill>
            </a:endParaRPr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body" sz="half" idx="2"/>
          </p:nvPr>
        </p:nvSpPr>
        <p:spPr>
          <a:xfrm>
            <a:off x="4500563" y="2060575"/>
            <a:ext cx="4465637" cy="4610100"/>
          </a:xfrm>
        </p:spPr>
        <p:txBody>
          <a:bodyPr/>
          <a:lstStyle/>
          <a:p>
            <a:pPr eaLnBrk="1" hangingPunct="1">
              <a:defRPr/>
            </a:pPr>
            <a:r>
              <a:rPr lang="sr-Cyrl-CS" sz="2400" b="1" smtClean="0"/>
              <a:t>оксидацијом МК са непарним бројем С атома настаје, више молекула ацетил-СоА и троугљенични молекул </a:t>
            </a:r>
            <a:r>
              <a:rPr lang="sr-Cyrl-CS" sz="2400" b="1" smtClean="0">
                <a:solidFill>
                  <a:srgbClr val="FFFF00"/>
                </a:solidFill>
              </a:rPr>
              <a:t>пропионил-СоА</a:t>
            </a:r>
            <a:r>
              <a:rPr lang="sr-Latn-CS" sz="2400" b="1" smtClean="0">
                <a:solidFill>
                  <a:srgbClr val="FFFF00"/>
                </a:solidFill>
              </a:rPr>
              <a:t> </a:t>
            </a:r>
            <a:endParaRPr lang="sr-Cyrl-CS" sz="2400" b="1" smtClean="0">
              <a:solidFill>
                <a:srgbClr val="FFFF00"/>
              </a:solidFill>
            </a:endParaRPr>
          </a:p>
          <a:p>
            <a:pPr eaLnBrk="1" hangingPunct="1">
              <a:buFont typeface="Wingdings" pitchFamily="2" charset="2"/>
              <a:buNone/>
              <a:defRPr/>
            </a:pPr>
            <a:endParaRPr lang="sr-Cyrl-CS" sz="800" b="1" smtClean="0"/>
          </a:p>
          <a:p>
            <a:pPr eaLnBrk="1" hangingPunct="1">
              <a:buFont typeface="Wingdings" pitchFamily="2" charset="2"/>
              <a:buNone/>
              <a:defRPr/>
            </a:pPr>
            <a:endParaRPr lang="sr-Cyrl-CS" sz="1100" b="1" smtClean="0"/>
          </a:p>
          <a:p>
            <a:pPr eaLnBrk="1" hangingPunct="1">
              <a:defRPr/>
            </a:pPr>
            <a:r>
              <a:rPr lang="sr-Cyrl-CS" sz="2400" b="1" smtClean="0">
                <a:solidFill>
                  <a:srgbClr val="FFFF00"/>
                </a:solidFill>
              </a:rPr>
              <a:t>пропионил-СоА</a:t>
            </a:r>
            <a:r>
              <a:rPr lang="sr-Cyrl-CS" sz="2400" b="1" smtClean="0"/>
              <a:t> може да буде супстрат за </a:t>
            </a:r>
            <a:r>
              <a:rPr lang="sr-Cyrl-CS" sz="2400" b="1" u="sng" smtClean="0">
                <a:solidFill>
                  <a:srgbClr val="FFFF00"/>
                </a:solidFill>
              </a:rPr>
              <a:t>глуконеогенезу</a:t>
            </a:r>
            <a:r>
              <a:rPr lang="sr-Cyrl-CS" sz="2400" b="1" smtClean="0"/>
              <a:t> (за разлику од ацетил-СоА који то не може бити)</a:t>
            </a:r>
            <a:r>
              <a:rPr lang="sr-Latn-CS" sz="2400" b="1" smtClean="0">
                <a:solidFill>
                  <a:srgbClr val="FFCC66"/>
                </a:solidFill>
                <a:latin typeface="Comic Sans MS" pitchFamily="66" charset="0"/>
              </a:rPr>
              <a:t> </a:t>
            </a:r>
          </a:p>
        </p:txBody>
      </p:sp>
      <p:pic>
        <p:nvPicPr>
          <p:cNvPr id="45060" name="Picture 4" descr="MK SA NEPARNIM BR C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79388" y="1484313"/>
            <a:ext cx="3146425" cy="5373687"/>
          </a:xfrm>
          <a:noFill/>
        </p:spPr>
      </p:pic>
      <p:pic>
        <p:nvPicPr>
          <p:cNvPr id="45061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00338" y="2276475"/>
            <a:ext cx="1689100" cy="1228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Tm="114630"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1042988" y="115888"/>
            <a:ext cx="7620000" cy="1527175"/>
          </a:xfrm>
        </p:spPr>
        <p:txBody>
          <a:bodyPr/>
          <a:lstStyle/>
          <a:p>
            <a:pPr eaLnBrk="1" hangingPunct="1">
              <a:defRPr/>
            </a:pPr>
            <a:r>
              <a:rPr lang="sr-Cyrl-CS" sz="3200" b="0" smtClean="0">
                <a:solidFill>
                  <a:srgbClr val="FFFF00"/>
                </a:solidFill>
              </a:rPr>
              <a:t>Оксидација масних киселина са непарним бројем угљеникових атома</a:t>
            </a:r>
            <a:endParaRPr lang="sr-Latn-CS" sz="3200" b="0" smtClean="0">
              <a:solidFill>
                <a:srgbClr val="FFFF00"/>
              </a:solidFill>
            </a:endParaRPr>
          </a:p>
        </p:txBody>
      </p:sp>
      <p:pic>
        <p:nvPicPr>
          <p:cNvPr id="46083" name="Picture 3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331913" y="1700213"/>
            <a:ext cx="7010400" cy="1520825"/>
          </a:xfrm>
          <a:noFill/>
        </p:spPr>
      </p:pic>
      <p:sp>
        <p:nvSpPr>
          <p:cNvPr id="51204" name="Text Box 4"/>
          <p:cNvSpPr txBox="1">
            <a:spLocks noChangeArrowheads="1"/>
          </p:cNvSpPr>
          <p:nvPr/>
        </p:nvSpPr>
        <p:spPr bwMode="auto">
          <a:xfrm>
            <a:off x="1692275" y="3422650"/>
            <a:ext cx="531812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sr-Cyrl-CS" sz="20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Конверзија пропионил-СоА у сукцинил СоА</a:t>
            </a:r>
            <a:endParaRPr lang="sr-Latn-CS" sz="200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pic>
        <p:nvPicPr>
          <p:cNvPr id="46085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2988" y="3933825"/>
            <a:ext cx="7835900" cy="207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1206" name="Text Box 6"/>
          <p:cNvSpPr txBox="1">
            <a:spLocks noChangeArrowheads="1"/>
          </p:cNvSpPr>
          <p:nvPr/>
        </p:nvSpPr>
        <p:spPr bwMode="auto">
          <a:xfrm>
            <a:off x="1116013" y="6165850"/>
            <a:ext cx="76835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sr-Cyrl-CS" sz="20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Реаранжирање </a:t>
            </a:r>
            <a:r>
              <a:rPr lang="sr-Latn-CS" sz="20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L</a:t>
            </a:r>
            <a:r>
              <a:rPr lang="sr-Cyrl-CS" sz="20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-метилмалонил-СоА и настанак сукцинил СоА</a:t>
            </a:r>
            <a:endParaRPr lang="sr-Latn-CS" sz="200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</p:cSld>
  <p:clrMapOvr>
    <a:masterClrMapping/>
  </p:clrMapOvr>
  <p:transition advTm="28330"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755650" y="115888"/>
            <a:ext cx="7620000" cy="1527175"/>
          </a:xfrm>
        </p:spPr>
        <p:txBody>
          <a:bodyPr/>
          <a:lstStyle/>
          <a:p>
            <a:pPr eaLnBrk="1" hangingPunct="1">
              <a:defRPr/>
            </a:pPr>
            <a:r>
              <a:rPr lang="sr-Cyrl-CS" sz="3200" b="0" smtClean="0">
                <a:solidFill>
                  <a:srgbClr val="FFFF00"/>
                </a:solidFill>
              </a:rPr>
              <a:t>Оксидација незасићених масних киселина</a:t>
            </a:r>
            <a:endParaRPr lang="sr-Latn-CS" sz="3200" b="0" smtClean="0">
              <a:solidFill>
                <a:srgbClr val="FFFF00"/>
              </a:solidFill>
            </a:endParaRPr>
          </a:p>
        </p:txBody>
      </p:sp>
      <p:pic>
        <p:nvPicPr>
          <p:cNvPr id="49155" name="Picture 3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422775" y="1628775"/>
            <a:ext cx="4721225" cy="5229225"/>
          </a:xfrm>
          <a:noFill/>
        </p:spPr>
      </p:pic>
      <p:pic>
        <p:nvPicPr>
          <p:cNvPr id="49156" name="Picture 4" descr="B-ox-polINEZASICENIH MK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388" y="1557338"/>
            <a:ext cx="4171950" cy="5300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157" name="Text Box 5"/>
          <p:cNvSpPr txBox="1">
            <a:spLocks noChangeArrowheads="1"/>
          </p:cNvSpPr>
          <p:nvPr/>
        </p:nvSpPr>
        <p:spPr bwMode="auto">
          <a:xfrm>
            <a:off x="323850" y="1628775"/>
            <a:ext cx="3887788" cy="51911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 sz="2800"/>
          </a:p>
        </p:txBody>
      </p:sp>
    </p:spTree>
  </p:cSld>
  <p:clrMapOvr>
    <a:masterClrMapping/>
  </p:clrMapOvr>
  <p:transition advTm="7386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981075"/>
            <a:ext cx="9144000" cy="5876925"/>
          </a:xfrm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sr-Latn-CS" sz="2000" b="1" u="sng" smtClean="0"/>
              <a:t>Номенклатура масних киселина</a:t>
            </a:r>
            <a:endParaRPr lang="sr-Latn-CS" sz="2000" b="1" i="1" smtClean="0"/>
          </a:p>
          <a:p>
            <a:pPr eaLnBrk="1" hangingPunct="1">
              <a:lnSpc>
                <a:spcPct val="80000"/>
              </a:lnSpc>
              <a:defRPr/>
            </a:pPr>
            <a:r>
              <a:rPr lang="sr-Latn-CS" sz="2000" smtClean="0"/>
              <a:t>Имена засићених масних киселина се завршавају наставком </a:t>
            </a:r>
            <a:r>
              <a:rPr lang="sr-Latn-CS" sz="2000" b="1" smtClean="0">
                <a:solidFill>
                  <a:srgbClr val="FFFF00"/>
                </a:solidFill>
              </a:rPr>
              <a:t>–с</a:t>
            </a:r>
            <a:r>
              <a:rPr lang="sr-Cyrl-CS" sz="2000" b="1" smtClean="0">
                <a:solidFill>
                  <a:srgbClr val="FFFF00"/>
                </a:solidFill>
              </a:rPr>
              <a:t>к</a:t>
            </a:r>
            <a:r>
              <a:rPr lang="sr-Latn-CS" sz="2000" b="1" smtClean="0">
                <a:solidFill>
                  <a:srgbClr val="FFFF00"/>
                </a:solidFill>
              </a:rPr>
              <a:t>а</a:t>
            </a:r>
            <a:r>
              <a:rPr lang="sr-Latn-CS" sz="2000" smtClean="0"/>
              <a:t> а незасићене масне киселине добијају наставак </a:t>
            </a:r>
            <a:r>
              <a:rPr lang="sr-Latn-CS" sz="2000" b="1" smtClean="0">
                <a:solidFill>
                  <a:srgbClr val="FFFF00"/>
                </a:solidFill>
              </a:rPr>
              <a:t>–енска</a:t>
            </a:r>
            <a:r>
              <a:rPr lang="sr-Latn-CS" sz="2000" smtClean="0"/>
              <a:t>. </a:t>
            </a:r>
            <a:endParaRPr lang="sr-Cyrl-CS" sz="2000" smtClean="0"/>
          </a:p>
          <a:p>
            <a:pPr eaLnBrk="1" hangingPunct="1">
              <a:lnSpc>
                <a:spcPct val="80000"/>
              </a:lnSpc>
              <a:defRPr/>
            </a:pPr>
            <a:r>
              <a:rPr lang="sr-Latn-CS" sz="2000" smtClean="0"/>
              <a:t>Нумерисање угљеникових атома врши се од угљеника који улази у састав карбоксилне групе, тај угљеник има ознаку 1 и</a:t>
            </a:r>
            <a:r>
              <a:rPr lang="sr-Cyrl-CS" sz="2000" smtClean="0"/>
              <a:t> први C атом до њега је</a:t>
            </a:r>
            <a:r>
              <a:rPr lang="sr-Latn-CS" sz="2000" smtClean="0"/>
              <a:t> α (алфа) </a:t>
            </a:r>
            <a:r>
              <a:rPr lang="sr-Cyrl-CS" sz="2000" smtClean="0"/>
              <a:t>C атом</a:t>
            </a:r>
            <a:r>
              <a:rPr lang="sr-Latn-CS" sz="2000" smtClean="0"/>
              <a:t>, следећи угљеник је</a:t>
            </a:r>
            <a:r>
              <a:rPr lang="sr-Cyrl-CS" sz="2000" smtClean="0"/>
              <a:t> означен као </a:t>
            </a:r>
            <a:r>
              <a:rPr lang="sr-Latn-CS" sz="2000" smtClean="0"/>
              <a:t>β угљеник</a:t>
            </a:r>
            <a:r>
              <a:rPr lang="sr-Cyrl-CS" sz="2000" smtClean="0"/>
              <a:t>ов атом</a:t>
            </a:r>
            <a:r>
              <a:rPr lang="sr-Latn-CS" sz="2000" smtClean="0"/>
              <a:t>. </a:t>
            </a:r>
            <a:endParaRPr lang="sr-Cyrl-CS" sz="2000" smtClean="0"/>
          </a:p>
          <a:p>
            <a:pPr eaLnBrk="1" hangingPunct="1">
              <a:lnSpc>
                <a:spcPct val="80000"/>
              </a:lnSpc>
              <a:defRPr/>
            </a:pPr>
            <a:r>
              <a:rPr lang="sr-Latn-CS" sz="2000" smtClean="0"/>
              <a:t>Последњи угљеников атом се обележава као ω (омега). </a:t>
            </a:r>
            <a:endParaRPr lang="sr-Cyrl-CS" sz="2000" smtClean="0"/>
          </a:p>
          <a:p>
            <a:pPr eaLnBrk="1" hangingPunct="1">
              <a:lnSpc>
                <a:spcPct val="80000"/>
              </a:lnSpc>
              <a:defRPr/>
            </a:pPr>
            <a:endParaRPr lang="sr-Cyrl-CS" sz="2000" smtClean="0"/>
          </a:p>
          <a:p>
            <a:pPr eaLnBrk="1" hangingPunct="1">
              <a:lnSpc>
                <a:spcPct val="80000"/>
              </a:lnSpc>
              <a:defRPr/>
            </a:pPr>
            <a:endParaRPr lang="sr-Cyrl-CS" sz="2000" smtClean="0"/>
          </a:p>
          <a:p>
            <a:pPr eaLnBrk="1" hangingPunct="1">
              <a:lnSpc>
                <a:spcPct val="80000"/>
              </a:lnSpc>
              <a:defRPr/>
            </a:pPr>
            <a:endParaRPr lang="sr-Cyrl-CS" sz="2000" smtClean="0"/>
          </a:p>
          <a:p>
            <a:pPr eaLnBrk="1" hangingPunct="1">
              <a:lnSpc>
                <a:spcPct val="80000"/>
              </a:lnSpc>
              <a:defRPr/>
            </a:pPr>
            <a:endParaRPr lang="sr-Latn-CS" sz="2000" smtClean="0"/>
          </a:p>
          <a:p>
            <a:pPr eaLnBrk="1" hangingPunct="1">
              <a:lnSpc>
                <a:spcPct val="80000"/>
              </a:lnSpc>
              <a:defRPr/>
            </a:pPr>
            <a:r>
              <a:rPr lang="sr-Latn-CS" sz="2000" smtClean="0"/>
              <a:t>Поред ове номенклатуре постоји и начин обележавања двогубих веза, нпр. Δ9 означава да је двогуба веза између 9 и 10 угљениковог атома. </a:t>
            </a:r>
            <a:endParaRPr lang="sr-Cyrl-CS" sz="2000" smtClean="0"/>
          </a:p>
          <a:p>
            <a:pPr eaLnBrk="1" hangingPunct="1">
              <a:lnSpc>
                <a:spcPct val="80000"/>
              </a:lnSpc>
              <a:defRPr/>
            </a:pPr>
            <a:endParaRPr lang="sr-Cyrl-CS" sz="2000" smtClean="0"/>
          </a:p>
          <a:p>
            <a:pPr eaLnBrk="1" hangingPunct="1">
              <a:lnSpc>
                <a:spcPct val="80000"/>
              </a:lnSpc>
              <a:defRPr/>
            </a:pPr>
            <a:r>
              <a:rPr lang="sr-Cyrl-CS" sz="2000" smtClean="0"/>
              <a:t>Обележавање двогубих веза може да иде и </a:t>
            </a:r>
            <a:r>
              <a:rPr lang="sr-Cyrl-CS" sz="2000" b="1" u="sng" smtClean="0"/>
              <a:t>од  ω </a:t>
            </a:r>
            <a:r>
              <a:rPr lang="en-US" sz="2000" b="1" u="sng" smtClean="0"/>
              <a:t>C</a:t>
            </a:r>
            <a:r>
              <a:rPr lang="ru-RU" sz="2000" b="1" u="sng" smtClean="0"/>
              <a:t> </a:t>
            </a:r>
            <a:r>
              <a:rPr lang="sr-Cyrl-CS" sz="2000" b="1" u="sng" smtClean="0"/>
              <a:t>атома</a:t>
            </a:r>
            <a:r>
              <a:rPr lang="sr-Cyrl-CS" sz="2000" smtClean="0"/>
              <a:t>: </a:t>
            </a:r>
            <a:endParaRPr lang="sr-Cyrl-CS" sz="2000" b="1" smtClean="0"/>
          </a:p>
          <a:p>
            <a:pPr eaLnBrk="1" hangingPunct="1">
              <a:lnSpc>
                <a:spcPct val="80000"/>
              </a:lnSpc>
              <a:defRPr/>
            </a:pPr>
            <a:r>
              <a:rPr lang="sr-Cyrl-CS" sz="2000" b="1" smtClean="0"/>
              <a:t>ω 3</a:t>
            </a:r>
            <a:r>
              <a:rPr lang="sr-Cyrl-CS" sz="2000" smtClean="0"/>
              <a:t> - двогуба веза на 3</a:t>
            </a:r>
            <a:r>
              <a:rPr lang="en-US" sz="2000" smtClean="0"/>
              <a:t>C</a:t>
            </a:r>
            <a:r>
              <a:rPr lang="sr-Cyrl-CS" sz="2000" smtClean="0"/>
              <a:t> од краја тј. од последње метил групе супротно од карбоксилног краја</a:t>
            </a:r>
            <a:endParaRPr lang="sr-Cyrl-CS" sz="2000" b="1" smtClean="0"/>
          </a:p>
          <a:p>
            <a:pPr eaLnBrk="1" hangingPunct="1">
              <a:lnSpc>
                <a:spcPct val="80000"/>
              </a:lnSpc>
              <a:defRPr/>
            </a:pPr>
            <a:r>
              <a:rPr lang="sr-Cyrl-CS" sz="2000" b="1" smtClean="0"/>
              <a:t>ω 6</a:t>
            </a:r>
            <a:r>
              <a:rPr lang="sr-Cyrl-CS" sz="2000" smtClean="0"/>
              <a:t> - двогуба веза на 6</a:t>
            </a:r>
            <a:r>
              <a:rPr lang="en-US" sz="2000" smtClean="0"/>
              <a:t>C</a:t>
            </a:r>
            <a:r>
              <a:rPr lang="sr-Cyrl-CS" sz="2000" smtClean="0"/>
              <a:t> од краја</a:t>
            </a:r>
            <a:endParaRPr lang="sr-Cyrl-CS" sz="2000" b="1" smtClean="0"/>
          </a:p>
          <a:p>
            <a:pPr eaLnBrk="1" hangingPunct="1">
              <a:lnSpc>
                <a:spcPct val="80000"/>
              </a:lnSpc>
              <a:defRPr/>
            </a:pPr>
            <a:r>
              <a:rPr lang="sr-Cyrl-CS" sz="2000" b="1" smtClean="0"/>
              <a:t>ω 9</a:t>
            </a:r>
            <a:r>
              <a:rPr lang="sr-Cyrl-CS" sz="2000" smtClean="0"/>
              <a:t> -  двогуба веза на 9</a:t>
            </a:r>
            <a:r>
              <a:rPr lang="en-US" sz="2000" smtClean="0"/>
              <a:t>C</a:t>
            </a:r>
            <a:r>
              <a:rPr lang="sr-Cyrl-CS" sz="2000" smtClean="0"/>
              <a:t> од краја.</a:t>
            </a:r>
            <a:r>
              <a:rPr lang="en-US" sz="2000" smtClean="0"/>
              <a:t> </a:t>
            </a:r>
          </a:p>
        </p:txBody>
      </p:sp>
      <p:sp>
        <p:nvSpPr>
          <p:cNvPr id="160772" name="Rectangle 4"/>
          <p:cNvSpPr>
            <a:spLocks noRot="1" noChangeArrowheads="1"/>
          </p:cNvSpPr>
          <p:nvPr/>
        </p:nvSpPr>
        <p:spPr bwMode="auto">
          <a:xfrm>
            <a:off x="0" y="274638"/>
            <a:ext cx="9144000" cy="561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>
              <a:defRPr/>
            </a:pPr>
            <a:r>
              <a:rPr lang="sr-Cyrl-CS" sz="28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МАСНЕ КИСЕЛИНЕ</a:t>
            </a:r>
            <a:endParaRPr lang="en-US" sz="2800" b="1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pic>
        <p:nvPicPr>
          <p:cNvPr id="6148" name="Picture 5" descr="440px-Fatty_acid_numberi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49363" y="3270250"/>
            <a:ext cx="5915025" cy="803275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63090"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1547813" y="188913"/>
            <a:ext cx="7010400" cy="1293812"/>
          </a:xfrm>
        </p:spPr>
        <p:txBody>
          <a:bodyPr/>
          <a:lstStyle/>
          <a:p>
            <a:pPr eaLnBrk="1" hangingPunct="1">
              <a:defRPr/>
            </a:pPr>
            <a:r>
              <a:rPr lang="sr-Cyrl-CS" sz="3000" b="0" smtClean="0">
                <a:solidFill>
                  <a:srgbClr val="FFFF00"/>
                </a:solidFill>
              </a:rPr>
              <a:t>Оксидација масних киселина веома дугих ланаца у пероксизомима и глиоксизомима</a:t>
            </a:r>
            <a:endParaRPr lang="sr-Latn-CS" sz="3000" b="0" smtClean="0">
              <a:solidFill>
                <a:srgbClr val="FFFF00"/>
              </a:solidFill>
            </a:endParaRPr>
          </a:p>
        </p:txBody>
      </p:sp>
      <p:sp>
        <p:nvSpPr>
          <p:cNvPr id="5734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79388" y="1628775"/>
            <a:ext cx="4679950" cy="4752975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sr-Cyrl-CS" sz="2400" smtClean="0"/>
              <a:t>МК са веома дугим ланцима, које садрже од 24 до 26 угљеникових атома се оксидишу у пероксизомима процесом веома сличном </a:t>
            </a:r>
            <a:r>
              <a:rPr lang="en-GB" sz="2400" smtClean="0"/>
              <a:t>β</a:t>
            </a:r>
            <a:r>
              <a:rPr lang="sr-Cyrl-CS" sz="2400" smtClean="0"/>
              <a:t>-о</a:t>
            </a:r>
            <a:r>
              <a:rPr lang="sr-Latn-CS" sz="2400" smtClean="0"/>
              <a:t>k</a:t>
            </a:r>
            <a:r>
              <a:rPr lang="sr-Cyrl-CS" sz="2400" smtClean="0"/>
              <a:t>сидацији 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sr-Cyrl-CS" sz="800" smtClean="0"/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sr-Cyrl-CS" sz="2400" smtClean="0"/>
              <a:t>Разлика је у првом ензиму, који </a:t>
            </a:r>
            <a:r>
              <a:rPr lang="sr-Cyrl-CS" sz="2400" b="1" u="sng" smtClean="0"/>
              <a:t>електроне</a:t>
            </a:r>
            <a:r>
              <a:rPr lang="sr-Cyrl-CS" sz="2400" smtClean="0"/>
              <a:t> не </a:t>
            </a:r>
            <a:r>
              <a:rPr lang="sr-Cyrl-CS" sz="2400" b="1" u="sng" smtClean="0"/>
              <a:t>предаје</a:t>
            </a:r>
            <a:r>
              <a:rPr lang="sr-Cyrl-CS" sz="2400" smtClean="0"/>
              <a:t> FAD-у, него </a:t>
            </a:r>
            <a:r>
              <a:rPr lang="sr-Cyrl-CS" sz="2400" b="1" u="sng" smtClean="0"/>
              <a:t>директно молекуларном кисеонику</a:t>
            </a:r>
            <a:r>
              <a:rPr lang="sr-Cyrl-CS" sz="2400" smtClean="0"/>
              <a:t> (О</a:t>
            </a:r>
            <a:r>
              <a:rPr lang="sr-Cyrl-CS" sz="2400" baseline="-25000" smtClean="0"/>
              <a:t>2</a:t>
            </a:r>
            <a:r>
              <a:rPr lang="sr-Cyrl-CS" sz="2400" smtClean="0"/>
              <a:t>), при чему настаје водоник-пероксид (Н</a:t>
            </a:r>
            <a:r>
              <a:rPr lang="sr-Cyrl-CS" sz="2400" baseline="-25000" smtClean="0"/>
              <a:t>2</a:t>
            </a:r>
            <a:r>
              <a:rPr lang="sr-Cyrl-CS" sz="2400" smtClean="0"/>
              <a:t>О</a:t>
            </a:r>
            <a:r>
              <a:rPr lang="sr-Cyrl-CS" sz="2400" baseline="-25000" smtClean="0"/>
              <a:t>2</a:t>
            </a:r>
            <a:r>
              <a:rPr lang="sr-Cyrl-CS" sz="2400" smtClean="0"/>
              <a:t>) који може да доведе до продукције кисеоничних слободних радикала</a:t>
            </a:r>
            <a:r>
              <a:rPr lang="sr-Cyrl-CS" sz="2400" smtClean="0">
                <a:solidFill>
                  <a:srgbClr val="FFCC66"/>
                </a:solidFill>
              </a:rPr>
              <a:t> </a:t>
            </a:r>
            <a:endParaRPr lang="sr-Latn-CS" sz="2400" smtClean="0">
              <a:solidFill>
                <a:srgbClr val="FFCC66"/>
              </a:solidFill>
            </a:endParaRPr>
          </a:p>
        </p:txBody>
      </p:sp>
      <p:pic>
        <p:nvPicPr>
          <p:cNvPr id="52228" name="Picture 4" descr="peroxisomes - GLYOXYSOM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32450" y="2060575"/>
            <a:ext cx="3268663" cy="436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71770"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68313" y="0"/>
            <a:ext cx="7667625" cy="1527175"/>
          </a:xfrm>
        </p:spPr>
        <p:txBody>
          <a:bodyPr/>
          <a:lstStyle/>
          <a:p>
            <a:pPr eaLnBrk="1" hangingPunct="1">
              <a:defRPr/>
            </a:pPr>
            <a:r>
              <a:rPr lang="sr-Cyrl-CS" sz="3400" b="0" smtClean="0">
                <a:solidFill>
                  <a:srgbClr val="FFFF00"/>
                </a:solidFill>
              </a:rPr>
              <a:t>ω–оксидација масних киселина</a:t>
            </a:r>
            <a:endParaRPr lang="sr-Latn-CS" sz="3400" b="0" smtClean="0">
              <a:solidFill>
                <a:srgbClr val="FFFF00"/>
              </a:solidFill>
            </a:endParaRPr>
          </a:p>
        </p:txBody>
      </p:sp>
      <p:pic>
        <p:nvPicPr>
          <p:cNvPr id="53251" name="Picture 3"/>
          <p:cNvPicPr>
            <a:picLocks noGrp="1" noChangeAspect="1" noChangeArrowheads="1"/>
          </p:cNvPicPr>
          <p:nvPr>
            <p:ph type="body"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79388" y="1341438"/>
            <a:ext cx="3484562" cy="5256212"/>
          </a:xfrm>
          <a:noFill/>
        </p:spPr>
      </p:pic>
      <p:sp>
        <p:nvSpPr>
          <p:cNvPr id="58372" name="Text Box 4"/>
          <p:cNvSpPr txBox="1">
            <a:spLocks noChangeArrowheads="1"/>
          </p:cNvSpPr>
          <p:nvPr/>
        </p:nvSpPr>
        <p:spPr bwMode="auto">
          <a:xfrm>
            <a:off x="3743325" y="1196975"/>
            <a:ext cx="5400675" cy="5497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buFontTx/>
              <a:buChar char="•"/>
              <a:defRPr/>
            </a:pPr>
            <a:r>
              <a:rPr lang="sr-Cyrl-CS" sz="22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Ензими за  ω–оксидацију налазе се у ендоплазматичном ретикулуму (ER) </a:t>
            </a:r>
          </a:p>
          <a:p>
            <a:pPr>
              <a:defRPr/>
            </a:pPr>
            <a:endParaRPr lang="sr-Cyrl-CS" sz="900" b="1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>
              <a:buFontTx/>
              <a:buChar char="•"/>
              <a:defRPr/>
            </a:pPr>
            <a:r>
              <a:rPr lang="sr-Cyrl-CS" sz="22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ω–метил група се прво оксидује до алкохола, ензимом који користи цитохром Р450, молекуларни кисеоник и NADPH</a:t>
            </a:r>
            <a:r>
              <a:rPr lang="sr-Latn-CS" sz="2200" b="1"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endParaRPr lang="sr-Cyrl-CS" sz="2200" b="1"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>
              <a:defRPr/>
            </a:pPr>
            <a:endParaRPr lang="sr-Cyrl-CS" sz="800" b="1"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>
              <a:buFontTx/>
              <a:buChar char="•"/>
              <a:defRPr/>
            </a:pPr>
            <a:r>
              <a:rPr lang="sr-Cyrl-CS" sz="2200" b="1"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sr-Latn-CS" sz="2200" b="1">
                <a:effectLst>
                  <a:outerShdw blurRad="38100" dist="38100" dir="2700000" algn="tl">
                    <a:srgbClr val="000000"/>
                  </a:outerShdw>
                </a:effectLst>
              </a:rPr>
              <a:t>Дехидрогеназе конвертују</a:t>
            </a:r>
            <a:r>
              <a:rPr lang="sr-Cyrl-CS" sz="2200" b="1">
                <a:effectLst>
                  <a:outerShdw blurRad="38100" dist="38100" dir="2700000" algn="tl">
                    <a:srgbClr val="000000"/>
                  </a:outerShdw>
                </a:effectLst>
              </a:rPr>
              <a:t> алкохолну групу до карбоксилне киселине тако настају </a:t>
            </a:r>
            <a:r>
              <a:rPr lang="sr-Cyrl-CS" sz="2200" b="1" u="sng">
                <a:effectLst>
                  <a:outerShdw blurRad="38100" dist="38100" dir="2700000" algn="tl">
                    <a:srgbClr val="000000"/>
                  </a:outerShdw>
                </a:effectLst>
              </a:rPr>
              <a:t>ди-карбоксилни продукти</a:t>
            </a:r>
            <a:r>
              <a:rPr lang="sr-Cyrl-CS" sz="2200" b="1">
                <a:effectLst>
                  <a:outerShdw blurRad="38100" dist="38100" dir="2700000" algn="tl">
                    <a:srgbClr val="000000"/>
                  </a:outerShdw>
                </a:effectLst>
              </a:rPr>
              <a:t>  који подлежу </a:t>
            </a:r>
            <a:r>
              <a:rPr lang="en-GB" sz="2200" b="1">
                <a:effectLst>
                  <a:outerShdw blurRad="38100" dist="38100" dir="2700000" algn="tl">
                    <a:srgbClr val="000000"/>
                  </a:outerShdw>
                </a:effectLst>
              </a:rPr>
              <a:t>β</a:t>
            </a:r>
            <a:r>
              <a:rPr lang="sr-Cyrl-CS" sz="2200" b="1">
                <a:effectLst>
                  <a:outerShdw blurRad="38100" dist="38100" dir="2700000" algn="tl">
                    <a:srgbClr val="000000"/>
                  </a:outerShdw>
                </a:effectLst>
              </a:rPr>
              <a:t>-о</a:t>
            </a:r>
            <a:r>
              <a:rPr lang="sr-Latn-CS" sz="2200" b="1">
                <a:effectLst>
                  <a:outerShdw blurRad="38100" dist="38100" dir="2700000" algn="tl">
                    <a:srgbClr val="000000"/>
                  </a:outerShdw>
                </a:effectLst>
              </a:rPr>
              <a:t>k</a:t>
            </a:r>
            <a:r>
              <a:rPr lang="sr-Cyrl-CS" sz="2200" b="1">
                <a:effectLst>
                  <a:outerShdw blurRad="38100" dist="38100" dir="2700000" algn="tl">
                    <a:srgbClr val="000000"/>
                  </a:outerShdw>
                </a:effectLst>
              </a:rPr>
              <a:t>сидацији у  митохондријама </a:t>
            </a:r>
          </a:p>
          <a:p>
            <a:pPr>
              <a:defRPr/>
            </a:pPr>
            <a:endParaRPr lang="sr-Cyrl-CS" sz="800" b="1"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>
              <a:buFontTx/>
              <a:buChar char="•"/>
              <a:defRPr/>
            </a:pPr>
            <a:r>
              <a:rPr lang="sr-Cyrl-CS" sz="2200" b="1">
                <a:effectLst>
                  <a:outerShdw blurRad="38100" dist="38100" dir="2700000" algn="tl">
                    <a:srgbClr val="000000"/>
                  </a:outerShdw>
                </a:effectLst>
              </a:rPr>
              <a:t> Настали продукти имају 6 – 10 С атома и из организма се излучују урином</a:t>
            </a:r>
            <a:r>
              <a:rPr lang="sr-Cyrl-CS" sz="2200" b="1">
                <a:solidFill>
                  <a:srgbClr val="FFCC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 </a:t>
            </a:r>
            <a:endParaRPr lang="sr-Latn-CS" sz="2200" b="1">
              <a:solidFill>
                <a:srgbClr val="FFCC66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ransition advTm="57590"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1524000" y="188913"/>
            <a:ext cx="7620000" cy="1006475"/>
          </a:xfrm>
        </p:spPr>
        <p:txBody>
          <a:bodyPr/>
          <a:lstStyle/>
          <a:p>
            <a:pPr eaLnBrk="1" hangingPunct="1">
              <a:defRPr/>
            </a:pPr>
            <a:r>
              <a:rPr lang="sr-Cyrl-CS" sz="3800" b="0" smtClean="0">
                <a:solidFill>
                  <a:srgbClr val="FFFF00"/>
                </a:solidFill>
              </a:rPr>
              <a:t>α-оксидација масних киселина</a:t>
            </a:r>
            <a:endParaRPr lang="sr-Latn-CS" sz="3800" b="0" smtClean="0">
              <a:solidFill>
                <a:srgbClr val="FFFF00"/>
              </a:solidFill>
            </a:endParaRPr>
          </a:p>
        </p:txBody>
      </p:sp>
      <p:sp>
        <p:nvSpPr>
          <p:cNvPr id="5939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708400" y="2924175"/>
            <a:ext cx="5435600" cy="3673475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sr-Cyrl-CS" sz="2400" b="1" smtClean="0"/>
              <a:t>МК са веома дугим ланцима (20 и више С атома) оксидују се  процесом који укључује           α–угљеников атом </a:t>
            </a:r>
            <a:endParaRPr lang="sr-Latn-CS" sz="2400" b="1" smtClean="0"/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sr-Cyrl-CS" sz="800" b="1" smtClean="0"/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sr-Cyrl-CS" sz="2400" b="1" smtClean="0"/>
              <a:t>Оксидација овог угљеника омогућава отпуштање карбоксилне групе као СО</a:t>
            </a:r>
            <a:r>
              <a:rPr lang="sr-Cyrl-CS" sz="2400" b="1" baseline="-25000" smtClean="0"/>
              <a:t>2</a:t>
            </a:r>
            <a:endParaRPr lang="sr-Latn-CS" sz="2400" b="1" baseline="-25000" smtClean="0"/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sr-Cyrl-CS" sz="800" b="1" smtClean="0"/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sr-Cyrl-CS" sz="2400" b="1" smtClean="0"/>
              <a:t>Процес се одиграва углавном у мозгу и нервном ткиву и доводи до уклањања једног по једног угљениковог атома</a:t>
            </a:r>
            <a:r>
              <a:rPr lang="sr-Cyrl-CS" sz="2400" b="1" smtClean="0">
                <a:solidFill>
                  <a:srgbClr val="FFCC66"/>
                </a:solidFill>
                <a:latin typeface="Comic Sans MS" pitchFamily="66" charset="0"/>
              </a:rPr>
              <a:t> </a:t>
            </a:r>
            <a:endParaRPr lang="sr-Latn-CS" sz="2400" b="1" smtClean="0">
              <a:solidFill>
                <a:srgbClr val="FFCC66"/>
              </a:solidFill>
              <a:latin typeface="Comic Sans MS" pitchFamily="66" charset="0"/>
            </a:endParaRPr>
          </a:p>
        </p:txBody>
      </p:sp>
      <p:pic>
        <p:nvPicPr>
          <p:cNvPr id="54276" name="Picture 4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140200" y="1125538"/>
            <a:ext cx="3563938" cy="1558925"/>
          </a:xfrm>
          <a:noFill/>
        </p:spPr>
      </p:pic>
      <p:pic>
        <p:nvPicPr>
          <p:cNvPr id="54277" name="Picture 5" descr="ALFA OKSI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850" y="1125538"/>
            <a:ext cx="3225800" cy="5732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4278" name="Text Box 6"/>
          <p:cNvSpPr txBox="1">
            <a:spLocks noChangeArrowheads="1"/>
          </p:cNvSpPr>
          <p:nvPr/>
        </p:nvSpPr>
        <p:spPr bwMode="auto">
          <a:xfrm>
            <a:off x="179388" y="1125538"/>
            <a:ext cx="3419475" cy="51911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 sz="2800"/>
          </a:p>
        </p:txBody>
      </p:sp>
    </p:spTree>
  </p:cSld>
  <p:clrMapOvr>
    <a:masterClrMapping/>
  </p:clrMapOvr>
  <p:transition advTm="100430"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200" y="274638"/>
            <a:ext cx="8229600" cy="968375"/>
          </a:xfrm>
        </p:spPr>
        <p:txBody>
          <a:bodyPr/>
          <a:lstStyle/>
          <a:p>
            <a:pPr eaLnBrk="1" hangingPunct="1">
              <a:defRPr/>
            </a:pPr>
            <a:r>
              <a:rPr lang="sr-Cyrl-CS" sz="3200" b="0" smtClean="0">
                <a:solidFill>
                  <a:srgbClr val="FFFF00"/>
                </a:solidFill>
              </a:rPr>
              <a:t>Кетонска тела</a:t>
            </a:r>
            <a:r>
              <a:rPr lang="sr-Cyrl-CS" sz="3800" smtClean="0">
                <a:solidFill>
                  <a:srgbClr val="FFFF00"/>
                </a:solidFill>
                <a:latin typeface="Comic Sans MS" pitchFamily="66" charset="0"/>
              </a:rPr>
              <a:t> </a:t>
            </a:r>
            <a:endParaRPr lang="sr-Latn-CS" sz="3800" smtClean="0">
              <a:solidFill>
                <a:srgbClr val="FFFF00"/>
              </a:solidFill>
              <a:latin typeface="Comic Sans MS" pitchFamily="66" charset="0"/>
            </a:endParaRPr>
          </a:p>
        </p:txBody>
      </p:sp>
      <p:pic>
        <p:nvPicPr>
          <p:cNvPr id="5529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825" y="1628775"/>
            <a:ext cx="3529013" cy="3379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300" name="Picture 4" descr="ketone body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51275" y="1341438"/>
            <a:ext cx="5089525" cy="5343525"/>
          </a:xfrm>
          <a:prstGeom prst="rect">
            <a:avLst/>
          </a:prstGeom>
          <a:solidFill>
            <a:srgbClr val="CCFFCC"/>
          </a:solidFill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29200"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68313" y="260350"/>
            <a:ext cx="8243887" cy="1006475"/>
          </a:xfrm>
        </p:spPr>
        <p:txBody>
          <a:bodyPr/>
          <a:lstStyle/>
          <a:p>
            <a:pPr eaLnBrk="1" hangingPunct="1">
              <a:defRPr/>
            </a:pPr>
            <a:r>
              <a:rPr lang="sr-Cyrl-CS" sz="3400" b="0" smtClean="0">
                <a:solidFill>
                  <a:srgbClr val="FFFF00"/>
                </a:solidFill>
              </a:rPr>
              <a:t>СИНТЕЗА КЕТОНСКИХ ТЕЛА У ЈЕТРИ</a:t>
            </a:r>
            <a:endParaRPr lang="sr-Latn-CS" sz="3400" b="0" smtClean="0">
              <a:solidFill>
                <a:srgbClr val="FFFF00"/>
              </a:solidFill>
            </a:endParaRPr>
          </a:p>
        </p:txBody>
      </p:sp>
      <p:sp>
        <p:nvSpPr>
          <p:cNvPr id="6144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79388" y="1773238"/>
            <a:ext cx="5976937" cy="3900487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sr-Cyrl-CS" sz="2800" b="1" smtClean="0"/>
              <a:t>ЕНЗИМИ:</a:t>
            </a:r>
          </a:p>
          <a:p>
            <a:pPr lvl="1" eaLnBrk="1" hangingPunct="1">
              <a:defRPr/>
            </a:pPr>
            <a:r>
              <a:rPr lang="en-GB" sz="2400" b="1" smtClean="0"/>
              <a:t>β</a:t>
            </a:r>
            <a:r>
              <a:rPr lang="sr-Cyrl-CS" sz="2400" b="1" smtClean="0"/>
              <a:t>-кетотиолаза или ацетоацетил-СоА тиолаза</a:t>
            </a:r>
            <a:r>
              <a:rPr lang="sr-Latn-CS" sz="2400" smtClean="0"/>
              <a:t> </a:t>
            </a:r>
            <a:endParaRPr lang="sr-Cyrl-CS" sz="2400" smtClean="0"/>
          </a:p>
          <a:p>
            <a:pPr lvl="1" eaLnBrk="1" hangingPunct="1">
              <a:defRPr/>
            </a:pPr>
            <a:r>
              <a:rPr lang="sr-Latn-CS" sz="2400" b="1" smtClean="0">
                <a:solidFill>
                  <a:srgbClr val="FFFF00"/>
                </a:solidFill>
              </a:rPr>
              <a:t>HMG-CoA</a:t>
            </a:r>
            <a:r>
              <a:rPr lang="sr-Cyrl-CS" sz="2400" b="1" smtClean="0">
                <a:solidFill>
                  <a:srgbClr val="FFFF00"/>
                </a:solidFill>
              </a:rPr>
              <a:t> синтаза</a:t>
            </a:r>
            <a:r>
              <a:rPr lang="sr-Latn-CS" sz="2400" smtClean="0"/>
              <a:t> </a:t>
            </a:r>
            <a:endParaRPr lang="sr-Cyrl-CS" sz="2400" smtClean="0"/>
          </a:p>
          <a:p>
            <a:pPr lvl="1" eaLnBrk="1" hangingPunct="1">
              <a:defRPr/>
            </a:pPr>
            <a:r>
              <a:rPr lang="sr-Latn-CS" sz="2400" b="1" smtClean="0"/>
              <a:t>HMG-CoA</a:t>
            </a:r>
            <a:r>
              <a:rPr lang="sr-Cyrl-CS" sz="2400" b="1" smtClean="0"/>
              <a:t> лиаза</a:t>
            </a:r>
          </a:p>
          <a:p>
            <a:pPr lvl="1" eaLnBrk="1" hangingPunct="1">
              <a:defRPr/>
            </a:pPr>
            <a:r>
              <a:rPr lang="sr-Cyrl-CS" sz="2400" smtClean="0"/>
              <a:t>Ацетоацетат може бити редукован у 3-хидроксибутират дејством</a:t>
            </a:r>
            <a:r>
              <a:rPr lang="sr-Cyrl-CS" sz="2400" b="1" smtClean="0"/>
              <a:t> 3-хидроксибутират дехидрогеназе</a:t>
            </a:r>
            <a:r>
              <a:rPr lang="sr-Cyrl-CS" sz="2400" smtClean="0">
                <a:solidFill>
                  <a:srgbClr val="FFCC66"/>
                </a:solidFill>
              </a:rPr>
              <a:t> </a:t>
            </a:r>
            <a:endParaRPr lang="sr-Latn-CS" sz="2400" smtClean="0">
              <a:solidFill>
                <a:srgbClr val="FFCC66"/>
              </a:solidFill>
            </a:endParaRPr>
          </a:p>
        </p:txBody>
      </p:sp>
      <p:pic>
        <p:nvPicPr>
          <p:cNvPr id="56324" name="Picture 4" descr="ch17_syn-ketoneB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02375" y="1268413"/>
            <a:ext cx="2841625" cy="558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6325" name="Text Box 5"/>
          <p:cNvSpPr txBox="1">
            <a:spLocks noChangeArrowheads="1"/>
          </p:cNvSpPr>
          <p:nvPr/>
        </p:nvSpPr>
        <p:spPr bwMode="auto">
          <a:xfrm>
            <a:off x="539750" y="5445125"/>
            <a:ext cx="4321175" cy="944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sr-Latn-CS" sz="2400" b="1" u="sng">
                <a:solidFill>
                  <a:srgbClr val="FFFF00"/>
                </a:solidFill>
              </a:rPr>
              <a:t>HMG-CoA</a:t>
            </a:r>
            <a:r>
              <a:rPr lang="sr-Cyrl-CS" sz="2400" b="1" u="sng">
                <a:solidFill>
                  <a:srgbClr val="FFFF00"/>
                </a:solidFill>
              </a:rPr>
              <a:t> синтаза је </a:t>
            </a:r>
          </a:p>
          <a:p>
            <a:r>
              <a:rPr lang="sr-Cyrl-CS" sz="3200" b="1" u="sng">
                <a:solidFill>
                  <a:srgbClr val="FFFF00"/>
                </a:solidFill>
              </a:rPr>
              <a:t>РЕГУЛАТОРНИ</a:t>
            </a:r>
            <a:r>
              <a:rPr lang="sr-Cyrl-CS" sz="2400" b="1" u="sng">
                <a:solidFill>
                  <a:srgbClr val="FFFF00"/>
                </a:solidFill>
              </a:rPr>
              <a:t> ензим</a:t>
            </a:r>
            <a:r>
              <a:rPr lang="sr-Latn-CS" sz="2000" b="1">
                <a:solidFill>
                  <a:srgbClr val="FF33CC"/>
                </a:solidFill>
                <a:latin typeface="Comic Sans MS" pitchFamily="66" charset="0"/>
              </a:rPr>
              <a:t> </a:t>
            </a:r>
          </a:p>
        </p:txBody>
      </p:sp>
      <p:sp>
        <p:nvSpPr>
          <p:cNvPr id="56326" name="Text Box 6"/>
          <p:cNvSpPr txBox="1">
            <a:spLocks noChangeArrowheads="1"/>
          </p:cNvSpPr>
          <p:nvPr/>
        </p:nvSpPr>
        <p:spPr bwMode="auto">
          <a:xfrm>
            <a:off x="6156325" y="1052513"/>
            <a:ext cx="184150" cy="82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en-US" sz="48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913" y="0"/>
            <a:ext cx="7812087" cy="686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Tm="91310"/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68313" y="476250"/>
            <a:ext cx="8229600" cy="754063"/>
          </a:xfrm>
        </p:spPr>
        <p:txBody>
          <a:bodyPr/>
          <a:lstStyle/>
          <a:p>
            <a:pPr eaLnBrk="1" hangingPunct="1">
              <a:defRPr/>
            </a:pPr>
            <a:r>
              <a:rPr lang="sr-Cyrl-CS" sz="3400" b="0" smtClean="0">
                <a:solidFill>
                  <a:srgbClr val="FFFF00"/>
                </a:solidFill>
              </a:rPr>
              <a:t>Регулација кетогенезе</a:t>
            </a:r>
            <a:endParaRPr lang="sr-Latn-CS" sz="3400" b="0" smtClean="0">
              <a:solidFill>
                <a:srgbClr val="FFFF00"/>
              </a:solidFill>
            </a:endParaRPr>
          </a:p>
        </p:txBody>
      </p:sp>
      <p:sp>
        <p:nvSpPr>
          <p:cNvPr id="63491" name="Rectangle 3"/>
          <p:cNvSpPr>
            <a:spLocks noGrp="1" noChangeArrowheads="1"/>
          </p:cNvSpPr>
          <p:nvPr>
            <p:ph type="body" sz="half" idx="2"/>
          </p:nvPr>
        </p:nvSpPr>
        <p:spPr>
          <a:xfrm>
            <a:off x="4643438" y="1412875"/>
            <a:ext cx="4500562" cy="5157788"/>
          </a:xfrm>
        </p:spPr>
        <p:txBody>
          <a:bodyPr/>
          <a:lstStyle/>
          <a:p>
            <a:pPr marL="495300" indent="-495300" eaLnBrk="1" hangingPunct="1">
              <a:buFont typeface="Wingdings" pitchFamily="2" charset="2"/>
              <a:buNone/>
              <a:defRPr/>
            </a:pPr>
            <a:r>
              <a:rPr lang="sr-Cyrl-CS" sz="2400" smtClean="0"/>
              <a:t>Синтеза кетонских тела зависи од:</a:t>
            </a:r>
          </a:p>
          <a:p>
            <a:pPr marL="495300" indent="-495300" eaLnBrk="1" hangingPunct="1">
              <a:buFont typeface="Wingdings" pitchFamily="2" charset="2"/>
              <a:buAutoNum type="arabicPeriod"/>
              <a:defRPr/>
            </a:pPr>
            <a:r>
              <a:rPr lang="sr-Cyrl-CS" sz="2400" b="1" smtClean="0"/>
              <a:t>мобилизације масних киселина из триацилглицерола адипоцита</a:t>
            </a:r>
          </a:p>
          <a:p>
            <a:pPr marL="495300" indent="-495300" eaLnBrk="1" hangingPunct="1">
              <a:buFont typeface="Wingdings" pitchFamily="2" charset="2"/>
              <a:buAutoNum type="arabicPeriod"/>
              <a:defRPr/>
            </a:pPr>
            <a:r>
              <a:rPr lang="sr-Cyrl-CS" sz="2400" b="1" smtClean="0"/>
              <a:t>степена естерификације масних киселина у јетри</a:t>
            </a:r>
          </a:p>
          <a:p>
            <a:pPr marL="495300" indent="-495300" eaLnBrk="1" hangingPunct="1">
              <a:buFont typeface="Wingdings" pitchFamily="2" charset="2"/>
              <a:buAutoNum type="arabicPeriod"/>
              <a:defRPr/>
            </a:pPr>
            <a:r>
              <a:rPr lang="sr-Cyrl-CS" sz="2400" b="1" smtClean="0"/>
              <a:t>интензитета </a:t>
            </a:r>
            <a:r>
              <a:rPr lang="el-GR" sz="2400" b="1" smtClean="0"/>
              <a:t>β</a:t>
            </a:r>
            <a:r>
              <a:rPr lang="sr-Cyrl-CS" sz="2400" b="1" smtClean="0"/>
              <a:t>-оксидације</a:t>
            </a:r>
          </a:p>
          <a:p>
            <a:pPr marL="495300" indent="-495300" eaLnBrk="1" hangingPunct="1">
              <a:buFont typeface="Wingdings" pitchFamily="2" charset="2"/>
              <a:buAutoNum type="arabicPeriod"/>
              <a:defRPr/>
            </a:pPr>
            <a:r>
              <a:rPr lang="sr-Cyrl-CS" sz="2400" b="1" smtClean="0"/>
              <a:t>доступности оксалацетата у циклусу трикарбоксилних киселина</a:t>
            </a:r>
            <a:endParaRPr lang="el-GR" sz="2400" b="1" smtClean="0"/>
          </a:p>
          <a:p>
            <a:pPr marL="495300" indent="-495300" eaLnBrk="1" hangingPunct="1">
              <a:buFont typeface="Wingdings" pitchFamily="2" charset="2"/>
              <a:buNone/>
              <a:defRPr/>
            </a:pPr>
            <a:endParaRPr lang="sr-Latn-CS" sz="2400" b="1" smtClean="0">
              <a:latin typeface="Comic Sans MS" pitchFamily="66" charset="0"/>
            </a:endParaRPr>
          </a:p>
        </p:txBody>
      </p:sp>
      <p:pic>
        <p:nvPicPr>
          <p:cNvPr id="58372" name="Picture 4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39750" y="1700213"/>
            <a:ext cx="3816350" cy="4824412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684213" y="333375"/>
            <a:ext cx="7620000" cy="1293813"/>
          </a:xfrm>
        </p:spPr>
        <p:txBody>
          <a:bodyPr/>
          <a:lstStyle/>
          <a:p>
            <a:pPr eaLnBrk="1" hangingPunct="1">
              <a:defRPr/>
            </a:pPr>
            <a:r>
              <a:rPr lang="sr-Cyrl-CS" sz="3200" b="0" smtClean="0">
                <a:solidFill>
                  <a:srgbClr val="FFFF00"/>
                </a:solidFill>
              </a:rPr>
              <a:t>ОКСИДАЦИЈА КЕТОНСКИХ ТЕЛА У ПЕРИФЕРНИМ ТКИВИМА</a:t>
            </a:r>
            <a:endParaRPr lang="sr-Latn-CS" sz="3200" b="0" smtClean="0">
              <a:solidFill>
                <a:srgbClr val="FFFF00"/>
              </a:solidFill>
            </a:endParaRPr>
          </a:p>
        </p:txBody>
      </p:sp>
      <p:pic>
        <p:nvPicPr>
          <p:cNvPr id="60419" name="Picture 3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476375" y="1628775"/>
            <a:ext cx="6069013" cy="4114800"/>
          </a:xfrm>
          <a:noFill/>
        </p:spPr>
      </p:pic>
      <p:sp>
        <p:nvSpPr>
          <p:cNvPr id="65540" name="Text Box 4"/>
          <p:cNvSpPr txBox="1">
            <a:spLocks noChangeArrowheads="1"/>
          </p:cNvSpPr>
          <p:nvPr/>
        </p:nvSpPr>
        <p:spPr bwMode="auto">
          <a:xfrm>
            <a:off x="684213" y="5870575"/>
            <a:ext cx="7786687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sr-Cyrl-CS" sz="2400" b="1">
                <a:effectLst>
                  <a:outerShdw blurRad="38100" dist="38100" dir="2700000" algn="tl">
                    <a:srgbClr val="000000"/>
                  </a:outerShdw>
                </a:effectLst>
              </a:rPr>
              <a:t>Путеви коришћења и оксидације кетонских тела у</a:t>
            </a:r>
          </a:p>
          <a:p>
            <a:pPr>
              <a:defRPr/>
            </a:pPr>
            <a:r>
              <a:rPr lang="sr-Cyrl-CS" sz="2400" b="1">
                <a:effectLst>
                  <a:outerShdw blurRad="38100" dist="38100" dir="2700000" algn="tl">
                    <a:srgbClr val="000000"/>
                  </a:outerShdw>
                </a:effectLst>
              </a:rPr>
              <a:t>екстрахепатичним ткивима</a:t>
            </a:r>
            <a:r>
              <a:rPr lang="sr-Cyrl-CS" sz="2400" b="1">
                <a:solidFill>
                  <a:srgbClr val="FFCC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 </a:t>
            </a:r>
            <a:endParaRPr lang="sr-Latn-CS" sz="2400" b="1">
              <a:solidFill>
                <a:srgbClr val="FFCC66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ransition advTm="29730"/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1484313"/>
            <a:ext cx="4643438" cy="5184775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sr-Cyrl-CS" sz="2400" smtClean="0"/>
              <a:t>Да би могла да се искористе за добијање енергије у </a:t>
            </a:r>
            <a:r>
              <a:rPr lang="sr-Cyrl-CS" sz="2400" smtClean="0">
                <a:solidFill>
                  <a:srgbClr val="FFFF00"/>
                </a:solidFill>
              </a:rPr>
              <a:t>екстрахепатичким ткивима, кетонска тела морају прво да се активирају у коензим А деривате</a:t>
            </a:r>
            <a:r>
              <a:rPr lang="sr-Cyrl-CS" sz="2200" b="1" smtClean="0"/>
              <a:t> 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sr-Cyrl-CS" sz="800" b="1" smtClean="0"/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sr-Latn-CS" sz="2400" b="1" smtClean="0"/>
              <a:t>    </a:t>
            </a:r>
            <a:r>
              <a:rPr lang="sr-Cyrl-CS" sz="2400" b="1" smtClean="0"/>
              <a:t>ВАЖНИ ЕНЗИМИ</a:t>
            </a:r>
            <a:r>
              <a:rPr lang="sr-Cyrl-CS" sz="2200" b="1" smtClean="0"/>
              <a:t>: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sr-Cyrl-CS" sz="800" b="1" smtClean="0"/>
          </a:p>
          <a:p>
            <a:pPr lvl="1" eaLnBrk="1" hangingPunct="1">
              <a:lnSpc>
                <a:spcPct val="90000"/>
              </a:lnSpc>
              <a:defRPr/>
            </a:pPr>
            <a:r>
              <a:rPr lang="sr-Cyrl-CS" sz="2200" b="1" smtClean="0">
                <a:solidFill>
                  <a:srgbClr val="FFFF00"/>
                </a:solidFill>
              </a:rPr>
              <a:t>ацетоацетат:сукцинил-СоА трансфераза</a:t>
            </a:r>
            <a:r>
              <a:rPr lang="sr-Latn-CS" sz="2200" smtClean="0"/>
              <a:t> </a:t>
            </a:r>
            <a:r>
              <a:rPr lang="sr-Cyrl-CS" sz="2200" smtClean="0"/>
              <a:t>тј. сукцинил-СоА:ацетоацетат-СоА трансфераза или тиофораза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sr-Cyrl-CS" sz="2200" b="1" smtClean="0"/>
              <a:t>тиолаза</a:t>
            </a:r>
            <a:r>
              <a:rPr lang="sr-Latn-CS" sz="2400" smtClean="0"/>
              <a:t> </a:t>
            </a:r>
          </a:p>
        </p:txBody>
      </p:sp>
      <p:sp>
        <p:nvSpPr>
          <p:cNvPr id="66563" name="Rectangle 3"/>
          <p:cNvSpPr>
            <a:spLocks noGrp="1" noChangeArrowheads="1"/>
          </p:cNvSpPr>
          <p:nvPr>
            <p:ph sz="half" idx="2"/>
          </p:nvPr>
        </p:nvSpPr>
        <p:spPr>
          <a:xfrm>
            <a:off x="4660900" y="1600200"/>
            <a:ext cx="4025900" cy="4525963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endParaRPr lang="en-US" sz="2400" smtClean="0"/>
          </a:p>
        </p:txBody>
      </p:sp>
      <p:pic>
        <p:nvPicPr>
          <p:cNvPr id="61444" name="Picture 4" descr="ch17_ketoneB-fue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6463" y="0"/>
            <a:ext cx="442753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45" name="Text Box 5"/>
          <p:cNvSpPr txBox="1">
            <a:spLocks noChangeArrowheads="1"/>
          </p:cNvSpPr>
          <p:nvPr/>
        </p:nvSpPr>
        <p:spPr bwMode="auto">
          <a:xfrm>
            <a:off x="4551363" y="207963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en-US"/>
          </a:p>
        </p:txBody>
      </p:sp>
      <p:sp>
        <p:nvSpPr>
          <p:cNvPr id="61446" name="Text Box 6"/>
          <p:cNvSpPr txBox="1">
            <a:spLocks noChangeArrowheads="1"/>
          </p:cNvSpPr>
          <p:nvPr/>
        </p:nvSpPr>
        <p:spPr bwMode="auto">
          <a:xfrm>
            <a:off x="4895850" y="188913"/>
            <a:ext cx="4248150" cy="64135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sr-Cyrl-CS" sz="3600"/>
              <a:t>                                </a:t>
            </a:r>
            <a:endParaRPr lang="sr-Latn-CS"/>
          </a:p>
        </p:txBody>
      </p:sp>
    </p:spTree>
  </p:cSld>
  <p:clrMapOvr>
    <a:masterClrMapping/>
  </p:clrMapOvr>
  <p:transition advTm="74150"/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539750" y="476250"/>
            <a:ext cx="8229600" cy="914400"/>
          </a:xfrm>
        </p:spPr>
        <p:txBody>
          <a:bodyPr/>
          <a:lstStyle/>
          <a:p>
            <a:pPr eaLnBrk="1" hangingPunct="1">
              <a:defRPr/>
            </a:pPr>
            <a:r>
              <a:rPr lang="sr-Cyrl-CS" sz="3400" b="0" smtClean="0">
                <a:solidFill>
                  <a:srgbClr val="FFFF00"/>
                </a:solidFill>
              </a:rPr>
              <a:t>Настанак, коришћење и екскреција кетонских тела</a:t>
            </a:r>
            <a:endParaRPr lang="sr-Latn-CS" sz="3400" b="0" smtClean="0">
              <a:solidFill>
                <a:srgbClr val="FFFF00"/>
              </a:solidFill>
            </a:endParaRPr>
          </a:p>
        </p:txBody>
      </p:sp>
      <p:pic>
        <p:nvPicPr>
          <p:cNvPr id="62467" name="Picture 3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900113" y="1773238"/>
            <a:ext cx="7272337" cy="4767262"/>
          </a:xfrm>
          <a:noFill/>
        </p:spPr>
      </p:pic>
    </p:spTree>
  </p:cSld>
  <p:clrMapOvr>
    <a:masterClrMapping/>
  </p:clrMapOvr>
  <p:transition advTm="9052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1331913" y="3429000"/>
            <a:ext cx="7010400" cy="1025525"/>
          </a:xfrm>
        </p:spPr>
        <p:txBody>
          <a:bodyPr/>
          <a:lstStyle/>
          <a:p>
            <a:pPr eaLnBrk="1" hangingPunct="1">
              <a:defRPr/>
            </a:pPr>
            <a:r>
              <a:rPr lang="sr-Cyrl-CS" sz="3400" b="0" smtClean="0">
                <a:solidFill>
                  <a:srgbClr val="FFFF00"/>
                </a:solidFill>
                <a:latin typeface="Comic Sans MS" pitchFamily="66" charset="0"/>
              </a:rPr>
              <a:t>Масне киселине </a:t>
            </a:r>
            <a:endParaRPr lang="sr-Latn-CS" sz="3400" b="0" smtClean="0">
              <a:solidFill>
                <a:srgbClr val="FFFF00"/>
              </a:solidFill>
              <a:latin typeface="Comic Sans MS" pitchFamily="66" charset="0"/>
            </a:endParaRPr>
          </a:p>
        </p:txBody>
      </p:sp>
      <p:pic>
        <p:nvPicPr>
          <p:cNvPr id="7171" name="Picture 3" descr="fattyAcidsOnly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6988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2" name="Text Box 4"/>
          <p:cNvSpPr txBox="1">
            <a:spLocks noChangeArrowheads="1"/>
          </p:cNvSpPr>
          <p:nvPr/>
        </p:nvSpPr>
        <p:spPr bwMode="auto">
          <a:xfrm>
            <a:off x="87313" y="188913"/>
            <a:ext cx="9056687" cy="579437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sr-Cyrl-CS" sz="3200">
                <a:solidFill>
                  <a:srgbClr val="FFFF00"/>
                </a:solidFill>
                <a:latin typeface="Comic Sans MS" pitchFamily="66" charset="0"/>
              </a:rPr>
              <a:t>масне киселине</a:t>
            </a:r>
            <a:endParaRPr lang="sr-Latn-CS" sz="3200">
              <a:solidFill>
                <a:srgbClr val="FFFF00"/>
              </a:solidFill>
              <a:latin typeface="Comic Sans MS" pitchFamily="66" charset="0"/>
            </a:endParaRPr>
          </a:p>
        </p:txBody>
      </p:sp>
      <p:sp>
        <p:nvSpPr>
          <p:cNvPr id="7173" name="Text Box 5"/>
          <p:cNvSpPr txBox="1">
            <a:spLocks noChangeArrowheads="1"/>
          </p:cNvSpPr>
          <p:nvPr/>
        </p:nvSpPr>
        <p:spPr bwMode="auto">
          <a:xfrm>
            <a:off x="1547813" y="1916113"/>
            <a:ext cx="755650" cy="641350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1"/>
              <a:t>         </a:t>
            </a:r>
            <a:endParaRPr lang="en-US" b="1">
              <a:solidFill>
                <a:schemeClr val="bg2"/>
              </a:solidFill>
            </a:endParaRPr>
          </a:p>
          <a:p>
            <a:endParaRPr lang="en-US" b="1">
              <a:solidFill>
                <a:schemeClr val="bg2"/>
              </a:solidFill>
            </a:endParaRPr>
          </a:p>
        </p:txBody>
      </p:sp>
      <p:sp>
        <p:nvSpPr>
          <p:cNvPr id="7174" name="Text Box 6"/>
          <p:cNvSpPr txBox="1">
            <a:spLocks noChangeArrowheads="1"/>
          </p:cNvSpPr>
          <p:nvPr/>
        </p:nvSpPr>
        <p:spPr bwMode="auto">
          <a:xfrm>
            <a:off x="1835150" y="3933825"/>
            <a:ext cx="684213" cy="641350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b="1"/>
              <a:t>         </a:t>
            </a:r>
          </a:p>
          <a:p>
            <a:endParaRPr lang="en-US" b="1"/>
          </a:p>
        </p:txBody>
      </p:sp>
      <p:sp>
        <p:nvSpPr>
          <p:cNvPr id="7175" name="Text Box 7"/>
          <p:cNvSpPr txBox="1">
            <a:spLocks noChangeArrowheads="1"/>
          </p:cNvSpPr>
          <p:nvPr/>
        </p:nvSpPr>
        <p:spPr bwMode="auto">
          <a:xfrm>
            <a:off x="1835150" y="6021388"/>
            <a:ext cx="755650" cy="641350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b="1"/>
              <a:t>         </a:t>
            </a:r>
          </a:p>
          <a:p>
            <a:endParaRPr lang="en-US" b="1"/>
          </a:p>
        </p:txBody>
      </p:sp>
    </p:spTree>
  </p:cSld>
  <p:clrMapOvr>
    <a:masterClrMapping/>
  </p:clrMapOvr>
  <p:transition advTm="16780"/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4" name="Picture 2" descr="excess intake of dietary fa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6375" y="188913"/>
            <a:ext cx="2971800" cy="199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4515" name="Picture 3" descr="shapeworks-men-upper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188" y="2349500"/>
            <a:ext cx="2428875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4516" name="Picture 4" descr="shapeworks-women-upper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750" y="3284538"/>
            <a:ext cx="2428875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4517" name="Picture 5" descr="shapeworks-women-lower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9750" y="4365625"/>
            <a:ext cx="2428875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4518" name="Picture 6" descr="shapeworks-women-proportionate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8313" y="5445125"/>
            <a:ext cx="2428875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4519" name="Picture 7" descr="180px-Fatmouse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435600" y="1052513"/>
            <a:ext cx="3384550" cy="229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4520" name="Picture 8" descr="fat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003800" y="3789363"/>
            <a:ext cx="3773488" cy="2543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/>
          </a:p>
        </p:txBody>
      </p:sp>
      <p:pic>
        <p:nvPicPr>
          <p:cNvPr id="65539" name="Picture 3" descr="cs1100001f0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08400" y="0"/>
            <a:ext cx="5435600" cy="4106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5540" name="Picture 4" descr="chylomicron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412875"/>
            <a:ext cx="3649663" cy="544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2275" y="0"/>
            <a:ext cx="54006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23850" y="981075"/>
            <a:ext cx="7772400" cy="1260475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>
              <a:defRPr/>
            </a:pPr>
            <a:r>
              <a:rPr lang="sr-Cyrl-CS" sz="3600" smtClean="0">
                <a:solidFill>
                  <a:srgbClr val="FFFF00"/>
                </a:solidFill>
              </a:rPr>
              <a:t>АНАБОЛИЗАМ МАСТИ</a:t>
            </a:r>
            <a:r>
              <a:rPr lang="en-US" sz="5400" smtClean="0"/>
              <a:t> </a:t>
            </a:r>
          </a:p>
        </p:txBody>
      </p:sp>
      <p:sp>
        <p:nvSpPr>
          <p:cNvPr id="7782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01650" y="2492375"/>
            <a:ext cx="8642350" cy="2016125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l" eaLnBrk="1" hangingPunct="1">
              <a:lnSpc>
                <a:spcPct val="90000"/>
              </a:lnSpc>
              <a:buFont typeface="Wingdings" pitchFamily="2" charset="2"/>
              <a:buChar char="n"/>
              <a:defRPr/>
            </a:pPr>
            <a:r>
              <a:rPr lang="sr-Cyrl-CS" smtClean="0"/>
              <a:t> синтеза масних киселина</a:t>
            </a:r>
            <a:r>
              <a:rPr lang="sr-Cyrl-CS" smtClean="0">
                <a:effectLst/>
              </a:rPr>
              <a:t>: синтеза малонил-</a:t>
            </a:r>
            <a:r>
              <a:rPr lang="en-US" smtClean="0">
                <a:effectLst/>
              </a:rPr>
              <a:t>C</a:t>
            </a:r>
            <a:r>
              <a:rPr lang="sr-Cyrl-CS" smtClean="0">
                <a:effectLst/>
              </a:rPr>
              <a:t>оА, иницијација и елонгација мaсних киселина </a:t>
            </a:r>
            <a:endParaRPr lang="sr-Cyrl-CS" smtClean="0"/>
          </a:p>
          <a:p>
            <a:pPr algn="l" eaLnBrk="1" hangingPunct="1">
              <a:lnSpc>
                <a:spcPct val="90000"/>
              </a:lnSpc>
              <a:buFont typeface="Wingdings" pitchFamily="2" charset="2"/>
              <a:buChar char="n"/>
              <a:defRPr/>
            </a:pPr>
            <a:r>
              <a:rPr lang="sr-Cyrl-CS" smtClean="0"/>
              <a:t> синтеза триацилглицерола</a:t>
            </a:r>
            <a:r>
              <a:rPr lang="sr-Cyrl-CS" smtClean="0">
                <a:solidFill>
                  <a:srgbClr val="FFFF00"/>
                </a:solidFill>
                <a:latin typeface="Comic Sans MS" pitchFamily="66" charset="0"/>
              </a:rPr>
              <a:t> </a:t>
            </a:r>
            <a:endParaRPr lang="en-US" smtClean="0">
              <a:solidFill>
                <a:srgbClr val="FFFF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Text Box 2"/>
          <p:cNvSpPr txBox="1">
            <a:spLocks noChangeArrowheads="1"/>
          </p:cNvSpPr>
          <p:nvPr/>
        </p:nvSpPr>
        <p:spPr bwMode="auto">
          <a:xfrm>
            <a:off x="1331913" y="908050"/>
            <a:ext cx="5668962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 b="1">
                <a:solidFill>
                  <a:srgbClr val="FFFF00"/>
                </a:solidFill>
              </a:rPr>
              <a:t>КЛАСЕ ЛИПИДА У ОРГАНИЗМУ</a:t>
            </a:r>
          </a:p>
        </p:txBody>
      </p:sp>
      <p:sp>
        <p:nvSpPr>
          <p:cNvPr id="68611" name="Text Box 3"/>
          <p:cNvSpPr txBox="1">
            <a:spLocks noChangeArrowheads="1"/>
          </p:cNvSpPr>
          <p:nvPr/>
        </p:nvSpPr>
        <p:spPr bwMode="auto">
          <a:xfrm>
            <a:off x="2700338" y="3638550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en-US"/>
          </a:p>
        </p:txBody>
      </p:sp>
      <p:sp>
        <p:nvSpPr>
          <p:cNvPr id="68612" name="Text Box 4"/>
          <p:cNvSpPr txBox="1">
            <a:spLocks noChangeArrowheads="1"/>
          </p:cNvSpPr>
          <p:nvPr/>
        </p:nvSpPr>
        <p:spPr bwMode="auto">
          <a:xfrm>
            <a:off x="2051050" y="1700213"/>
            <a:ext cx="5319713" cy="4478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buFontTx/>
              <a:buChar char="•"/>
            </a:pPr>
            <a:r>
              <a:rPr lang="sr-Latn-CS" sz="3200">
                <a:solidFill>
                  <a:schemeClr val="folHlink"/>
                </a:solidFill>
              </a:rPr>
              <a:t> </a:t>
            </a:r>
            <a:r>
              <a:rPr lang="en-US" sz="3200">
                <a:solidFill>
                  <a:schemeClr val="folHlink"/>
                </a:solidFill>
              </a:rPr>
              <a:t>Масне киселине</a:t>
            </a:r>
          </a:p>
          <a:p>
            <a:pPr>
              <a:buFontTx/>
              <a:buChar char="•"/>
            </a:pPr>
            <a:r>
              <a:rPr lang="sr-Latn-CS" sz="3200">
                <a:solidFill>
                  <a:schemeClr val="folHlink"/>
                </a:solidFill>
              </a:rPr>
              <a:t> </a:t>
            </a:r>
            <a:r>
              <a:rPr lang="en-US" sz="3200">
                <a:solidFill>
                  <a:schemeClr val="folHlink"/>
                </a:solidFill>
              </a:rPr>
              <a:t>Три</a:t>
            </a:r>
            <a:r>
              <a:rPr lang="sr-Cyrl-CS" sz="3200">
                <a:solidFill>
                  <a:schemeClr val="folHlink"/>
                </a:solidFill>
              </a:rPr>
              <a:t>ацил</a:t>
            </a:r>
            <a:r>
              <a:rPr lang="en-US" sz="3200">
                <a:solidFill>
                  <a:schemeClr val="folHlink"/>
                </a:solidFill>
              </a:rPr>
              <a:t>г</a:t>
            </a:r>
            <a:r>
              <a:rPr lang="sr-Cyrl-CS" sz="3200">
                <a:solidFill>
                  <a:schemeClr val="folHlink"/>
                </a:solidFill>
              </a:rPr>
              <a:t>лицероли</a:t>
            </a:r>
            <a:endParaRPr lang="en-US" sz="3200">
              <a:solidFill>
                <a:schemeClr val="folHlink"/>
              </a:solidFill>
            </a:endParaRPr>
          </a:p>
          <a:p>
            <a:pPr>
              <a:buFontTx/>
              <a:buChar char="•"/>
            </a:pPr>
            <a:r>
              <a:rPr lang="sr-Latn-CS" sz="3200">
                <a:solidFill>
                  <a:schemeClr val="folHlink"/>
                </a:solidFill>
              </a:rPr>
              <a:t> </a:t>
            </a:r>
            <a:r>
              <a:rPr lang="en-US" sz="3200">
                <a:solidFill>
                  <a:schemeClr val="folHlink"/>
                </a:solidFill>
              </a:rPr>
              <a:t>Глицерофосфолипиди</a:t>
            </a:r>
          </a:p>
          <a:p>
            <a:pPr>
              <a:buFontTx/>
              <a:buChar char="•"/>
            </a:pPr>
            <a:r>
              <a:rPr lang="sr-Latn-CS" sz="3200">
                <a:solidFill>
                  <a:schemeClr val="folHlink"/>
                </a:solidFill>
              </a:rPr>
              <a:t> </a:t>
            </a:r>
            <a:r>
              <a:rPr lang="en-US" sz="3200">
                <a:solidFill>
                  <a:schemeClr val="folHlink"/>
                </a:solidFill>
              </a:rPr>
              <a:t>Сфинголипиди</a:t>
            </a:r>
          </a:p>
          <a:p>
            <a:pPr>
              <a:buFontTx/>
              <a:buChar char="•"/>
            </a:pPr>
            <a:r>
              <a:rPr lang="sr-Latn-CS" sz="3200">
                <a:solidFill>
                  <a:schemeClr val="folHlink"/>
                </a:solidFill>
              </a:rPr>
              <a:t> </a:t>
            </a:r>
            <a:r>
              <a:rPr lang="en-US" sz="3200">
                <a:solidFill>
                  <a:schemeClr val="folHlink"/>
                </a:solidFill>
              </a:rPr>
              <a:t>Холестерол</a:t>
            </a:r>
          </a:p>
          <a:p>
            <a:pPr>
              <a:buFontTx/>
              <a:buChar char="•"/>
            </a:pPr>
            <a:r>
              <a:rPr lang="sr-Latn-CS" sz="3200">
                <a:solidFill>
                  <a:schemeClr val="folHlink"/>
                </a:solidFill>
              </a:rPr>
              <a:t> </a:t>
            </a:r>
            <a:r>
              <a:rPr lang="en-US" sz="3200">
                <a:solidFill>
                  <a:schemeClr val="folHlink"/>
                </a:solidFill>
              </a:rPr>
              <a:t>Жучне киселине</a:t>
            </a:r>
          </a:p>
          <a:p>
            <a:pPr>
              <a:buFontTx/>
              <a:buChar char="•"/>
            </a:pPr>
            <a:r>
              <a:rPr lang="sr-Latn-CS" sz="3200">
                <a:solidFill>
                  <a:schemeClr val="folHlink"/>
                </a:solidFill>
              </a:rPr>
              <a:t> </a:t>
            </a:r>
            <a:r>
              <a:rPr lang="en-US" sz="3200">
                <a:solidFill>
                  <a:schemeClr val="folHlink"/>
                </a:solidFill>
              </a:rPr>
              <a:t>Еико</a:t>
            </a:r>
            <a:r>
              <a:rPr lang="sr-Cyrl-CS" sz="3200">
                <a:solidFill>
                  <a:schemeClr val="folHlink"/>
                </a:solidFill>
              </a:rPr>
              <a:t>с</a:t>
            </a:r>
            <a:r>
              <a:rPr lang="en-US" sz="3200">
                <a:solidFill>
                  <a:schemeClr val="folHlink"/>
                </a:solidFill>
              </a:rPr>
              <a:t>аноиди</a:t>
            </a:r>
          </a:p>
          <a:p>
            <a:pPr>
              <a:buFontTx/>
              <a:buChar char="•"/>
            </a:pPr>
            <a:r>
              <a:rPr lang="sr-Latn-CS" sz="3200">
                <a:solidFill>
                  <a:schemeClr val="folHlink"/>
                </a:solidFill>
              </a:rPr>
              <a:t> </a:t>
            </a:r>
            <a:r>
              <a:rPr lang="en-US" sz="3200">
                <a:solidFill>
                  <a:schemeClr val="folHlink"/>
                </a:solidFill>
              </a:rPr>
              <a:t>Стероидни хормони</a:t>
            </a:r>
          </a:p>
          <a:p>
            <a:pPr>
              <a:buFontTx/>
              <a:buChar char="•"/>
            </a:pPr>
            <a:r>
              <a:rPr lang="sr-Latn-CS" sz="3200">
                <a:solidFill>
                  <a:schemeClr val="folHlink"/>
                </a:solidFill>
              </a:rPr>
              <a:t> </a:t>
            </a:r>
            <a:r>
              <a:rPr lang="en-US" sz="3200">
                <a:solidFill>
                  <a:schemeClr val="folHlink"/>
                </a:solidFill>
              </a:rPr>
              <a:t>Липосолубилни </a:t>
            </a:r>
            <a:r>
              <a:rPr lang="sr-Cyrl-CS" sz="3200">
                <a:solidFill>
                  <a:schemeClr val="folHlink"/>
                </a:solidFill>
              </a:rPr>
              <a:t>в</a:t>
            </a:r>
            <a:r>
              <a:rPr lang="en-US" sz="3200">
                <a:solidFill>
                  <a:schemeClr val="folHlink"/>
                </a:solidFill>
              </a:rPr>
              <a:t>итамини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sr-Cyrl-CS" sz="3200" smtClean="0">
                <a:solidFill>
                  <a:srgbClr val="FFFF00"/>
                </a:solidFill>
              </a:rPr>
              <a:t>ТРЕБА ДА СЕ ЗНА – </a:t>
            </a:r>
            <a:r>
              <a:rPr lang="sr-Latn-CS" sz="3200" smtClean="0">
                <a:solidFill>
                  <a:srgbClr val="FFFF00"/>
                </a:solidFill>
              </a:rPr>
              <a:t>key points</a:t>
            </a:r>
            <a:endParaRPr lang="en-US" sz="3200" smtClean="0">
              <a:solidFill>
                <a:srgbClr val="FFFF00"/>
              </a:solidFill>
            </a:endParaRPr>
          </a:p>
        </p:txBody>
      </p:sp>
      <p:sp>
        <p:nvSpPr>
          <p:cNvPr id="829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600200"/>
            <a:ext cx="9144000" cy="5068888"/>
          </a:xfrm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sr-Cyrl-CS" sz="2800" smtClean="0"/>
              <a:t>До синтезе МК долази при сваком повећаном уносу калорија</a:t>
            </a:r>
            <a:r>
              <a:rPr lang="sr-Latn-CS" sz="2800" smtClean="0"/>
              <a:t>; </a:t>
            </a:r>
            <a:r>
              <a:rPr lang="sr-Latn-CS" sz="2800" smtClean="0">
                <a:solidFill>
                  <a:srgbClr val="FFFF00"/>
                </a:solidFill>
              </a:rPr>
              <a:t>MK </a:t>
            </a:r>
            <a:r>
              <a:rPr lang="sr-Cyrl-CS" sz="2800" smtClean="0">
                <a:solidFill>
                  <a:srgbClr val="FFFF00"/>
                </a:solidFill>
              </a:rPr>
              <a:t>се углавном синтетишу у </a:t>
            </a:r>
            <a:r>
              <a:rPr lang="sr-Cyrl-CS" sz="2800" b="1" smtClean="0">
                <a:solidFill>
                  <a:srgbClr val="FFFF00"/>
                </a:solidFill>
              </a:rPr>
              <a:t>ЈЕТРИ</a:t>
            </a:r>
            <a:r>
              <a:rPr lang="sr-Cyrl-CS" sz="2800" smtClean="0"/>
              <a:t>, првенствено из глукозе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sr-Cyrl-CS" sz="900" smtClean="0"/>
          </a:p>
          <a:p>
            <a:pPr eaLnBrk="1" hangingPunct="1">
              <a:lnSpc>
                <a:spcPct val="80000"/>
              </a:lnSpc>
              <a:defRPr/>
            </a:pPr>
            <a:r>
              <a:rPr lang="sr-Cyrl-CS" sz="2800" smtClean="0"/>
              <a:t>Глукоза се гликолизом (у цитосолу) преводи у пируват; пируват улази у митохондрије и на </a:t>
            </a:r>
            <a:r>
              <a:rPr lang="en-US" sz="2800" smtClean="0"/>
              <a:t>PDH</a:t>
            </a:r>
            <a:r>
              <a:rPr lang="sr-Cyrl-CS" sz="2800" smtClean="0"/>
              <a:t>-комплексу  се преводи у ацетил-СоА; ацетил-СоА се кондензује са оксалацетатом и настаје цитрат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sr-Cyrl-CS" sz="1000" smtClean="0"/>
          </a:p>
          <a:p>
            <a:pPr eaLnBrk="1" hangingPunct="1">
              <a:lnSpc>
                <a:spcPct val="80000"/>
              </a:lnSpc>
              <a:defRPr/>
            </a:pPr>
            <a:r>
              <a:rPr lang="sr-Cyrl-CS" sz="2800" smtClean="0"/>
              <a:t>Настали цитрат се транспортује у цитоплазму и ту се преводи у </a:t>
            </a:r>
            <a:r>
              <a:rPr lang="sr-Cyrl-CS" sz="2800" smtClean="0">
                <a:solidFill>
                  <a:srgbClr val="FFFF00"/>
                </a:solidFill>
              </a:rPr>
              <a:t>ацетил-СоА, који представља главни угљенични прекурсор за синтезу МК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sr-Cyrl-CS" sz="1200" smtClean="0">
              <a:solidFill>
                <a:srgbClr val="FFFF00"/>
              </a:solidFill>
            </a:endParaRPr>
          </a:p>
          <a:p>
            <a:pPr eaLnBrk="1" hangingPunct="1">
              <a:lnSpc>
                <a:spcPct val="80000"/>
              </a:lnSpc>
              <a:defRPr/>
            </a:pPr>
            <a:r>
              <a:rPr lang="sr-Cyrl-CS" sz="2800" b="1" smtClean="0"/>
              <a:t>СИНТЕЗА  МАСНИХ  КИСЕЛИНА  ДЕШАВА  СЕ  </a:t>
            </a:r>
            <a:r>
              <a:rPr lang="sr-Cyrl-CS" sz="2800" b="1" smtClean="0">
                <a:solidFill>
                  <a:srgbClr val="FFFF00"/>
                </a:solidFill>
              </a:rPr>
              <a:t>У ЦИТОСОЛУ</a:t>
            </a:r>
            <a:endParaRPr lang="en-US" sz="2800" b="1" smtClean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advTm="58270"/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0" y="1196975"/>
            <a:ext cx="9144000" cy="5661025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sr-Cyrl-CS" sz="2400" smtClean="0"/>
              <a:t>За </a:t>
            </a:r>
            <a:r>
              <a:rPr lang="sr-Cyrl-CS" sz="2400" smtClean="0">
                <a:solidFill>
                  <a:srgbClr val="FFFF00"/>
                </a:solidFill>
              </a:rPr>
              <a:t>синтезу МК</a:t>
            </a:r>
            <a:r>
              <a:rPr lang="sr-Cyrl-CS" sz="2400" smtClean="0"/>
              <a:t> неопходни су </a:t>
            </a:r>
            <a:r>
              <a:rPr lang="sr-Cyrl-CS" sz="2400" smtClean="0">
                <a:solidFill>
                  <a:srgbClr val="FFFF00"/>
                </a:solidFill>
              </a:rPr>
              <a:t>ацетил-СоА</a:t>
            </a:r>
            <a:r>
              <a:rPr lang="sr-Cyrl-CS" sz="2400" smtClean="0"/>
              <a:t>, </a:t>
            </a:r>
            <a:r>
              <a:rPr lang="sr-Cyrl-CS" sz="2400" smtClean="0">
                <a:solidFill>
                  <a:srgbClr val="FFFF00"/>
                </a:solidFill>
              </a:rPr>
              <a:t>АТР</a:t>
            </a:r>
            <a:r>
              <a:rPr lang="sr-Cyrl-CS" sz="2400" smtClean="0"/>
              <a:t> и 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sr-Cyrl-CS" sz="2400" smtClean="0"/>
              <a:t>	</a:t>
            </a:r>
            <a:r>
              <a:rPr lang="en-US" sz="2400" smtClean="0">
                <a:solidFill>
                  <a:srgbClr val="FFFF00"/>
                </a:solidFill>
              </a:rPr>
              <a:t>NADPH</a:t>
            </a:r>
            <a:r>
              <a:rPr lang="sr-Cyrl-CS" sz="2400" smtClean="0">
                <a:solidFill>
                  <a:srgbClr val="FFFF00"/>
                </a:solidFill>
              </a:rPr>
              <a:t> + </a:t>
            </a:r>
            <a:r>
              <a:rPr lang="en-US" sz="2400" smtClean="0">
                <a:solidFill>
                  <a:srgbClr val="FFFF00"/>
                </a:solidFill>
              </a:rPr>
              <a:t>H</a:t>
            </a:r>
            <a:r>
              <a:rPr lang="sr-Cyrl-CS" sz="2400" baseline="30000" smtClean="0">
                <a:solidFill>
                  <a:srgbClr val="FFFF00"/>
                </a:solidFill>
              </a:rPr>
              <a:t>+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sr-Cyrl-CS" sz="800" smtClean="0"/>
          </a:p>
          <a:p>
            <a:pPr eaLnBrk="1" hangingPunct="1">
              <a:lnSpc>
                <a:spcPct val="90000"/>
              </a:lnSpc>
              <a:defRPr/>
            </a:pPr>
            <a:r>
              <a:rPr lang="sr-Cyrl-CS" sz="2400" smtClean="0"/>
              <a:t>Два ензима катализују превођење ацетил-СоА у палмитинску киселину (16 С атома, без двоструких веза):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sr-Cyrl-CS" sz="2000" b="1" smtClean="0">
                <a:solidFill>
                  <a:srgbClr val="FFFF00"/>
                </a:solidFill>
              </a:rPr>
              <a:t>Ацетил-СоА карбоксилаза</a:t>
            </a:r>
            <a:r>
              <a:rPr lang="sr-Cyrl-CS" sz="2000" smtClean="0"/>
              <a:t> – </a:t>
            </a:r>
            <a:r>
              <a:rPr lang="sr-Cyrl-CS" sz="2000" smtClean="0">
                <a:solidFill>
                  <a:srgbClr val="FFFF00"/>
                </a:solidFill>
              </a:rPr>
              <a:t>кључни </a:t>
            </a:r>
            <a:r>
              <a:rPr lang="sr-Cyrl-CS" sz="2000" b="1" smtClean="0">
                <a:solidFill>
                  <a:srgbClr val="FFFF00"/>
                </a:solidFill>
              </a:rPr>
              <a:t>РЕГУЛАТОРНИ</a:t>
            </a:r>
            <a:r>
              <a:rPr lang="sr-Cyrl-CS" sz="2000" smtClean="0">
                <a:solidFill>
                  <a:srgbClr val="FFFF00"/>
                </a:solidFill>
              </a:rPr>
              <a:t> корак</a:t>
            </a:r>
            <a:r>
              <a:rPr lang="en-US" sz="2000" smtClean="0">
                <a:solidFill>
                  <a:srgbClr val="FFFF00"/>
                </a:solidFill>
              </a:rPr>
              <a:t> </a:t>
            </a:r>
            <a:r>
              <a:rPr lang="sr-Cyrl-CS" sz="2000" smtClean="0">
                <a:solidFill>
                  <a:srgbClr val="FFFF00"/>
                </a:solidFill>
              </a:rPr>
              <a:t>синтезе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sr-Cyrl-CS" sz="2000" smtClean="0"/>
              <a:t>Комплекс </a:t>
            </a:r>
            <a:r>
              <a:rPr lang="sr-Cyrl-CS" sz="2000" b="1" smtClean="0">
                <a:solidFill>
                  <a:srgbClr val="FFFF00"/>
                </a:solidFill>
              </a:rPr>
              <a:t>СИНТАЗА МАСНИХ КИСЕЛИНА</a:t>
            </a:r>
          </a:p>
          <a:p>
            <a:pPr lvl="1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sr-Cyrl-CS" sz="800" b="1" smtClean="0">
              <a:solidFill>
                <a:srgbClr val="FFFF00"/>
              </a:solidFill>
            </a:endParaRPr>
          </a:p>
          <a:p>
            <a:pPr eaLnBrk="1" hangingPunct="1">
              <a:lnSpc>
                <a:spcPct val="90000"/>
              </a:lnSpc>
              <a:defRPr/>
            </a:pPr>
            <a:r>
              <a:rPr lang="sr-Cyrl-CS" sz="2400" smtClean="0"/>
              <a:t>Да би дошло до </a:t>
            </a:r>
            <a:r>
              <a:rPr lang="sr-Cyrl-CS" sz="2400" b="1" smtClean="0"/>
              <a:t>ЕЛОНГАЦИЈЕ</a:t>
            </a:r>
            <a:r>
              <a:rPr lang="sr-Cyrl-CS" sz="2400" smtClean="0"/>
              <a:t> – продужења угљеничног ланца и </a:t>
            </a:r>
            <a:r>
              <a:rPr lang="sr-Cyrl-CS" sz="2400" b="1" smtClean="0"/>
              <a:t>ДЕСАТУРАЦИЈЕ</a:t>
            </a:r>
            <a:r>
              <a:rPr lang="sr-Cyrl-CS" sz="2400" smtClean="0"/>
              <a:t> – увођења двоструке везе и синтезе незасићених МК – неопходни су додатни ензими који су смештени </a:t>
            </a:r>
            <a:r>
              <a:rPr lang="sr-Cyrl-CS" sz="2400" b="1" smtClean="0"/>
              <a:t>у ендопламатичним ретикулуму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sr-Cyrl-CS" sz="900" smtClean="0"/>
          </a:p>
          <a:p>
            <a:pPr eaLnBrk="1" hangingPunct="1">
              <a:lnSpc>
                <a:spcPct val="90000"/>
              </a:lnSpc>
              <a:defRPr/>
            </a:pPr>
            <a:r>
              <a:rPr lang="sr-Cyrl-CS" sz="2400" smtClean="0"/>
              <a:t>МК се користе за синтезу триацилглицерола – </a:t>
            </a:r>
            <a:r>
              <a:rPr lang="sr-Latn-CS" sz="2400" smtClean="0"/>
              <a:t>TAG</a:t>
            </a:r>
            <a:r>
              <a:rPr lang="sr-Cyrl-CS" sz="2400" smtClean="0"/>
              <a:t> (представљају залихе енергије), глицеролских фосфолипида, сфинго-липида (представљају структурне компоненте ћелијских мембрана)</a:t>
            </a:r>
            <a:endParaRPr lang="en-US" sz="2400" b="1" smtClean="0"/>
          </a:p>
        </p:txBody>
      </p:sp>
      <p:sp>
        <p:nvSpPr>
          <p:cNvPr id="83971" name="Rectangle 3"/>
          <p:cNvSpPr>
            <a:spLocks noRot="1" noChangeArrowheads="1"/>
          </p:cNvSpPr>
          <p:nvPr/>
        </p:nvSpPr>
        <p:spPr bwMode="auto">
          <a:xfrm>
            <a:off x="468313" y="188913"/>
            <a:ext cx="8229600" cy="863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>
              <a:defRPr/>
            </a:pPr>
            <a:r>
              <a:rPr lang="sr-Cyrl-CS" sz="32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ТРЕБА ДА СЕ ЗНА – </a:t>
            </a:r>
            <a:r>
              <a:rPr lang="sr-Latn-CS" sz="32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key points</a:t>
            </a:r>
            <a:endParaRPr lang="en-US" sz="3200" b="1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</p:cSld>
  <p:clrMapOvr>
    <a:masterClrMapping/>
  </p:clrMapOvr>
  <p:transition advTm="72880"/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79388" y="981075"/>
            <a:ext cx="8964612" cy="5876925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sr-Cyrl-CS" sz="2400" smtClean="0"/>
              <a:t>Триацилглицероли који настају у јетри удружују се са различитим аполипопротеинима и у циркулацији се појављују као липопротеини веома мале густине (</a:t>
            </a:r>
            <a:r>
              <a:rPr lang="en-US" sz="2400" smtClean="0"/>
              <a:t>VLDL</a:t>
            </a:r>
            <a:r>
              <a:rPr lang="sr-Cyrl-CS" sz="2400" smtClean="0"/>
              <a:t>)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sr-Cyrl-CS" sz="800" smtClean="0"/>
          </a:p>
          <a:p>
            <a:pPr eaLnBrk="1" hangingPunct="1">
              <a:lnSpc>
                <a:spcPct val="90000"/>
              </a:lnSpc>
              <a:defRPr/>
            </a:pPr>
            <a:r>
              <a:rPr lang="sr-Cyrl-CS" sz="2400" smtClean="0"/>
              <a:t>Липопротеинска липаза, која се налази на ендотелу капилара масног ткива, мишића и млечних жлезда разлаже </a:t>
            </a:r>
            <a:r>
              <a:rPr lang="sr-Latn-CS" sz="2400" smtClean="0"/>
              <a:t>TAG</a:t>
            </a:r>
            <a:r>
              <a:rPr lang="sr-Cyrl-CS" sz="2400" smtClean="0"/>
              <a:t> из </a:t>
            </a:r>
            <a:r>
              <a:rPr lang="en-US" sz="2400" smtClean="0"/>
              <a:t>VLDL</a:t>
            </a:r>
            <a:r>
              <a:rPr lang="sr-Cyrl-CS" sz="2400" smtClean="0"/>
              <a:t> на глицерол и масне киселине. На исти начин овај ензим разлаже ТА</a:t>
            </a:r>
            <a:r>
              <a:rPr lang="sr-Latn-CS" sz="2400" smtClean="0"/>
              <a:t>G</a:t>
            </a:r>
            <a:r>
              <a:rPr lang="sr-Cyrl-CS" sz="2400" smtClean="0"/>
              <a:t> из хиломикрона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sr-Cyrl-CS" sz="800" smtClean="0"/>
          </a:p>
          <a:p>
            <a:pPr eaLnBrk="1" hangingPunct="1">
              <a:lnSpc>
                <a:spcPct val="90000"/>
              </a:lnSpc>
              <a:defRPr/>
            </a:pPr>
            <a:r>
              <a:rPr lang="sr-Cyrl-CS" sz="2400" smtClean="0"/>
              <a:t>У јетри и масном ткиву ТА</a:t>
            </a:r>
            <a:r>
              <a:rPr lang="sr-Latn-CS" sz="2400" smtClean="0"/>
              <a:t>G</a:t>
            </a:r>
            <a:r>
              <a:rPr lang="sr-Cyrl-CS" sz="2400" smtClean="0"/>
              <a:t> настају у метаболичком путу у коме као интермедијер настаје фосфатидна киселина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sr-Cyrl-CS" sz="800" smtClean="0"/>
          </a:p>
          <a:p>
            <a:pPr eaLnBrk="1" hangingPunct="1">
              <a:lnSpc>
                <a:spcPct val="90000"/>
              </a:lnSpc>
              <a:defRPr/>
            </a:pPr>
            <a:r>
              <a:rPr lang="sr-Cyrl-CS" sz="2400" smtClean="0"/>
              <a:t>Осим МК, за синтезу ТА</a:t>
            </a:r>
            <a:r>
              <a:rPr lang="sr-Latn-CS" sz="2400" smtClean="0"/>
              <a:t>G</a:t>
            </a:r>
            <a:r>
              <a:rPr lang="sr-Cyrl-CS" sz="2400" smtClean="0"/>
              <a:t> неопходан је глицерол-3Р: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sr-Cyrl-CS" sz="2000" b="1" smtClean="0"/>
              <a:t>У ЈЕТРИ</a:t>
            </a:r>
            <a:r>
              <a:rPr lang="sr-Cyrl-CS" sz="2000" smtClean="0"/>
              <a:t>: деловањем глицерол-киназе или редукцијом </a:t>
            </a:r>
            <a:r>
              <a:rPr lang="en-US" sz="2000" smtClean="0"/>
              <a:t>DHAP</a:t>
            </a:r>
            <a:r>
              <a:rPr lang="sr-Cyrl-CS" sz="2000" smtClean="0"/>
              <a:t> из гликолизе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sr-Cyrl-CS" sz="2000" b="1" u="sng" smtClean="0"/>
              <a:t>У МАСНОМ ТКИВУ</a:t>
            </a:r>
            <a:r>
              <a:rPr lang="sr-Cyrl-CS" sz="2000" smtClean="0"/>
              <a:t>: </a:t>
            </a:r>
            <a:r>
              <a:rPr lang="sr-Cyrl-CS" sz="2000" b="1" smtClean="0"/>
              <a:t>САМО</a:t>
            </a:r>
            <a:r>
              <a:rPr lang="sr-Cyrl-CS" sz="2000" smtClean="0"/>
              <a:t> редукцијом </a:t>
            </a:r>
            <a:r>
              <a:rPr lang="en-US" sz="2000" smtClean="0"/>
              <a:t>DHAP</a:t>
            </a:r>
            <a:r>
              <a:rPr lang="sr-Cyrl-CS" sz="2000" smtClean="0"/>
              <a:t> из гликолизе</a:t>
            </a:r>
            <a:endParaRPr lang="en-US" sz="2000" smtClean="0"/>
          </a:p>
        </p:txBody>
      </p:sp>
      <p:sp>
        <p:nvSpPr>
          <p:cNvPr id="84995" name="Rectangle 3"/>
          <p:cNvSpPr>
            <a:spLocks noRot="1" noChangeArrowheads="1"/>
          </p:cNvSpPr>
          <p:nvPr/>
        </p:nvSpPr>
        <p:spPr bwMode="auto">
          <a:xfrm>
            <a:off x="539750" y="188913"/>
            <a:ext cx="8229600" cy="863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>
              <a:defRPr/>
            </a:pPr>
            <a:r>
              <a:rPr lang="sr-Cyrl-CS" sz="32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ТРЕБА ДА СЕ ЗНА – </a:t>
            </a:r>
            <a:r>
              <a:rPr lang="sr-Latn-CS" sz="32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key points</a:t>
            </a:r>
            <a:endParaRPr lang="en-US" sz="3200" b="1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</p:cSld>
  <p:clrMapOvr>
    <a:masterClrMapping/>
  </p:clrMapOvr>
  <p:transition advTm="106650"/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200" y="-242888"/>
            <a:ext cx="8229600" cy="1143001"/>
          </a:xfrm>
        </p:spPr>
        <p:txBody>
          <a:bodyPr/>
          <a:lstStyle/>
          <a:p>
            <a:pPr eaLnBrk="1" hangingPunct="1">
              <a:defRPr/>
            </a:pPr>
            <a:r>
              <a:rPr lang="en-US" sz="3600" smtClean="0">
                <a:solidFill>
                  <a:srgbClr val="FFFF00"/>
                </a:solidFill>
              </a:rPr>
              <a:t>Масне киселине</a:t>
            </a:r>
            <a:endParaRPr lang="sr-Latn-CS" sz="3600" smtClean="0">
              <a:solidFill>
                <a:srgbClr val="FFFF00"/>
              </a:solidFill>
            </a:endParaRPr>
          </a:p>
        </p:txBody>
      </p:sp>
      <p:sp>
        <p:nvSpPr>
          <p:cNvPr id="860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908050"/>
            <a:ext cx="9144000" cy="4525963"/>
          </a:xfrm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sr-Cyrl-CS" sz="2000" smtClean="0"/>
              <a:t> </a:t>
            </a:r>
            <a:r>
              <a:rPr lang="sr-Latn-CS" sz="2000" smtClean="0"/>
              <a:t>Н</a:t>
            </a:r>
            <a:r>
              <a:rPr lang="sr-Cyrl-CS" sz="2000" smtClean="0"/>
              <a:t>ајважнији састојак сложених липида</a:t>
            </a:r>
            <a:endParaRPr lang="sr-Latn-CS" sz="2000" smtClean="0"/>
          </a:p>
          <a:p>
            <a:pPr eaLnBrk="1" hangingPunct="1">
              <a:lnSpc>
                <a:spcPct val="80000"/>
              </a:lnSpc>
              <a:defRPr/>
            </a:pPr>
            <a:endParaRPr lang="en-US" sz="2000" smtClean="0"/>
          </a:p>
          <a:p>
            <a:pPr eaLnBrk="1" hangingPunct="1">
              <a:lnSpc>
                <a:spcPct val="80000"/>
              </a:lnSpc>
              <a:defRPr/>
            </a:pPr>
            <a:r>
              <a:rPr lang="sr-Cyrl-CS" sz="2000" smtClean="0"/>
              <a:t>У нашем организму постоје као: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1800" smtClean="0"/>
              <a:t>10% </a:t>
            </a:r>
            <a:r>
              <a:rPr lang="sr-Cyrl-CS" sz="1800" smtClean="0"/>
              <a:t>- </a:t>
            </a:r>
            <a:r>
              <a:rPr lang="sr-Cyrl-CS" sz="1800" smtClean="0">
                <a:solidFill>
                  <a:srgbClr val="FFFF00"/>
                </a:solidFill>
              </a:rPr>
              <a:t>слободне</a:t>
            </a:r>
            <a:r>
              <a:rPr lang="sr-Cyrl-CS" sz="1800" smtClean="0"/>
              <a:t> тј. </a:t>
            </a:r>
            <a:r>
              <a:rPr lang="en-US" sz="1800" smtClean="0">
                <a:solidFill>
                  <a:srgbClr val="FFFF00"/>
                </a:solidFill>
              </a:rPr>
              <a:t>н</a:t>
            </a:r>
            <a:r>
              <a:rPr lang="sr-Cyrl-CS" sz="1800" smtClean="0">
                <a:solidFill>
                  <a:srgbClr val="FFFF00"/>
                </a:solidFill>
              </a:rPr>
              <a:t>еестерификоване МК</a:t>
            </a:r>
            <a:r>
              <a:rPr lang="sr-Cyrl-CS" sz="1800" smtClean="0"/>
              <a:t> и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1800" smtClean="0"/>
              <a:t>90 %</a:t>
            </a:r>
            <a:r>
              <a:rPr lang="en-US" sz="1800" smtClean="0">
                <a:solidFill>
                  <a:srgbClr val="FFFF00"/>
                </a:solidFill>
              </a:rPr>
              <a:t> </a:t>
            </a:r>
            <a:r>
              <a:rPr lang="sr-Cyrl-CS" sz="1800" smtClean="0"/>
              <a:t>као</a:t>
            </a:r>
            <a:r>
              <a:rPr lang="en-US" sz="1800" smtClean="0">
                <a:solidFill>
                  <a:srgbClr val="FFFF00"/>
                </a:solidFill>
              </a:rPr>
              <a:t> </a:t>
            </a:r>
            <a:r>
              <a:rPr lang="sr-Cyrl-CS" sz="1800" smtClean="0">
                <a:solidFill>
                  <a:srgbClr val="FFFF00"/>
                </a:solidFill>
              </a:rPr>
              <a:t>ацил-естри сложених молекула</a:t>
            </a:r>
            <a:r>
              <a:rPr lang="en-US" sz="1800" smtClean="0">
                <a:solidFill>
                  <a:srgbClr val="FFFF00"/>
                </a:solidFill>
              </a:rPr>
              <a:t> </a:t>
            </a:r>
            <a:r>
              <a:rPr lang="en-US" sz="1800" smtClean="0"/>
              <a:t>тј. </a:t>
            </a:r>
            <a:r>
              <a:rPr lang="en-US" sz="1800" b="1" smtClean="0">
                <a:solidFill>
                  <a:srgbClr val="FFFF00"/>
                </a:solidFill>
              </a:rPr>
              <a:t>ЕСТЕРИФИКОВАНЕ </a:t>
            </a:r>
            <a:r>
              <a:rPr lang="sr-Cyrl-CS" sz="1800" b="1" smtClean="0">
                <a:solidFill>
                  <a:srgbClr val="FFFF00"/>
                </a:solidFill>
              </a:rPr>
              <a:t>МК</a:t>
            </a:r>
            <a:r>
              <a:rPr lang="sr-Cyrl-CS" sz="1800" smtClean="0"/>
              <a:t> </a:t>
            </a:r>
            <a:r>
              <a:rPr lang="en-US" sz="1800" smtClean="0"/>
              <a:t>(триацилглицероли</a:t>
            </a:r>
            <a:r>
              <a:rPr lang="sr-Latn-CS" sz="1800" smtClean="0"/>
              <a:t> – ТАГ</a:t>
            </a:r>
            <a:r>
              <a:rPr lang="en-US" sz="1800" smtClean="0"/>
              <a:t>, фосфолипиди, естри холестерола)</a:t>
            </a:r>
            <a:endParaRPr lang="sr-Latn-CS" sz="1800" smtClean="0"/>
          </a:p>
          <a:p>
            <a:pPr eaLnBrk="1" hangingPunct="1">
              <a:lnSpc>
                <a:spcPct val="80000"/>
              </a:lnSpc>
              <a:defRPr/>
            </a:pPr>
            <a:endParaRPr lang="sr-Latn-CS" sz="2000" smtClean="0"/>
          </a:p>
          <a:p>
            <a:pPr eaLnBrk="1" hangingPunct="1">
              <a:lnSpc>
                <a:spcPct val="80000"/>
              </a:lnSpc>
              <a:defRPr/>
            </a:pPr>
            <a:r>
              <a:rPr lang="sr-Latn-CS" sz="2000" smtClean="0">
                <a:solidFill>
                  <a:srgbClr val="FFFF00"/>
                </a:solidFill>
              </a:rPr>
              <a:t>Не</a:t>
            </a:r>
            <a:r>
              <a:rPr lang="sr-Cyrl-CS" sz="2000" smtClean="0">
                <a:solidFill>
                  <a:srgbClr val="FFFF00"/>
                </a:solidFill>
              </a:rPr>
              <a:t>-</a:t>
            </a:r>
            <a:r>
              <a:rPr lang="sr-Latn-CS" sz="2000" smtClean="0">
                <a:solidFill>
                  <a:srgbClr val="FFFF00"/>
                </a:solidFill>
              </a:rPr>
              <a:t>ест</a:t>
            </a:r>
            <a:r>
              <a:rPr lang="sr-Cyrl-CS" sz="2000" smtClean="0">
                <a:solidFill>
                  <a:srgbClr val="FFFF00"/>
                </a:solidFill>
              </a:rPr>
              <a:t>е</a:t>
            </a:r>
            <a:r>
              <a:rPr lang="sr-Latn-CS" sz="2000" smtClean="0">
                <a:solidFill>
                  <a:srgbClr val="FFFF00"/>
                </a:solidFill>
              </a:rPr>
              <a:t>рификоване МК </a:t>
            </a:r>
            <a:r>
              <a:rPr lang="sr-Latn-CS" sz="2000" smtClean="0"/>
              <a:t>се транспортују кроз циркулацију везане</a:t>
            </a:r>
            <a:r>
              <a:rPr lang="sr-Cyrl-CS" sz="2000" smtClean="0"/>
              <a:t> </a:t>
            </a:r>
            <a:r>
              <a:rPr lang="sr-Cyrl-CS" sz="2000" b="1" smtClean="0">
                <a:solidFill>
                  <a:srgbClr val="FFFF00"/>
                </a:solidFill>
              </a:rPr>
              <a:t>НЕКОВАЛЕНТНО</a:t>
            </a:r>
            <a:r>
              <a:rPr lang="sr-Latn-CS" sz="2000" smtClean="0"/>
              <a:t> за </a:t>
            </a:r>
            <a:r>
              <a:rPr lang="sr-Latn-CS" sz="2000" smtClean="0">
                <a:solidFill>
                  <a:srgbClr val="FFFF00"/>
                </a:solidFill>
              </a:rPr>
              <a:t>албумине</a:t>
            </a:r>
            <a:r>
              <a:rPr lang="en-US" sz="2000" smtClean="0">
                <a:solidFill>
                  <a:srgbClr val="FFFF00"/>
                </a:solidFill>
              </a:rPr>
              <a:t> </a:t>
            </a:r>
            <a:r>
              <a:rPr lang="sr-Cyrl-CS" sz="2000" smtClean="0">
                <a:solidFill>
                  <a:srgbClr val="FFFF00"/>
                </a:solidFill>
              </a:rPr>
              <a:t>плазме</a:t>
            </a:r>
            <a:endParaRPr lang="sr-Latn-CS" sz="2000" smtClean="0">
              <a:solidFill>
                <a:srgbClr val="FFFF00"/>
              </a:solidFill>
            </a:endParaRPr>
          </a:p>
          <a:p>
            <a:pPr eaLnBrk="1" hangingPunct="1">
              <a:lnSpc>
                <a:spcPct val="80000"/>
              </a:lnSpc>
              <a:defRPr/>
            </a:pPr>
            <a:endParaRPr lang="en-US" sz="2000" smtClean="0">
              <a:solidFill>
                <a:srgbClr val="FFFF00"/>
              </a:solidFill>
            </a:endParaRPr>
          </a:p>
          <a:p>
            <a:pPr eaLnBrk="1" hangingPunct="1">
              <a:lnSpc>
                <a:spcPct val="80000"/>
              </a:lnSpc>
              <a:defRPr/>
            </a:pPr>
            <a:r>
              <a:rPr lang="sr-Latn-CS" sz="2000" smtClean="0"/>
              <a:t>ТАГ су </a:t>
            </a:r>
            <a:r>
              <a:rPr lang="sr-Cyrl-CS" sz="2000" b="1" smtClean="0">
                <a:solidFill>
                  <a:srgbClr val="FFFF00"/>
                </a:solidFill>
              </a:rPr>
              <a:t>главни извор енергије</a:t>
            </a:r>
            <a:r>
              <a:rPr lang="sr-Cyrl-CS" sz="2000" b="1" smtClean="0"/>
              <a:t> у организму</a:t>
            </a:r>
            <a:r>
              <a:rPr lang="en-US" sz="2000" b="1" smtClean="0"/>
              <a:t> </a:t>
            </a:r>
            <a:r>
              <a:rPr lang="en-US" sz="2000" smtClean="0"/>
              <a:t>(</a:t>
            </a:r>
            <a:r>
              <a:rPr lang="sr-Cyrl-CS" sz="2000" smtClean="0"/>
              <a:t>д</a:t>
            </a:r>
            <a:r>
              <a:rPr lang="en-US" sz="2000" smtClean="0"/>
              <a:t>епои у масном ткиву)</a:t>
            </a:r>
            <a:endParaRPr lang="sr-Latn-CS" sz="2000" smtClean="0"/>
          </a:p>
          <a:p>
            <a:pPr eaLnBrk="1" hangingPunct="1">
              <a:lnSpc>
                <a:spcPct val="80000"/>
              </a:lnSpc>
              <a:defRPr/>
            </a:pPr>
            <a:endParaRPr lang="en-US" sz="2000" smtClean="0"/>
          </a:p>
          <a:p>
            <a:pPr eaLnBrk="1" hangingPunct="1">
              <a:lnSpc>
                <a:spcPct val="80000"/>
              </a:lnSpc>
              <a:defRPr/>
            </a:pPr>
            <a:r>
              <a:rPr lang="sr-Cyrl-CS" sz="2000" smtClean="0"/>
              <a:t>МК садрже дуги </a:t>
            </a:r>
            <a:r>
              <a:rPr lang="sr-Cyrl-CS" sz="2000" b="1" smtClean="0">
                <a:solidFill>
                  <a:srgbClr val="FFFF00"/>
                </a:solidFill>
              </a:rPr>
              <a:t>угљоводонични низ </a:t>
            </a:r>
            <a:r>
              <a:rPr lang="sr-Cyrl-CS" sz="2000" smtClean="0"/>
              <a:t>(од 14 до 20 С атома), који је неполаран и </a:t>
            </a:r>
            <a:r>
              <a:rPr lang="sr-Cyrl-CS" sz="2000" b="1" smtClean="0">
                <a:solidFill>
                  <a:srgbClr val="FFFF00"/>
                </a:solidFill>
              </a:rPr>
              <a:t>карбоксилну групу</a:t>
            </a:r>
            <a:r>
              <a:rPr lang="sr-Cyrl-CS" sz="2000" b="1" smtClean="0"/>
              <a:t> </a:t>
            </a:r>
            <a:r>
              <a:rPr lang="sr-Cyrl-CS" sz="2000" smtClean="0"/>
              <a:t>која је поларна</a:t>
            </a:r>
            <a:endParaRPr lang="sr-Latn-CS" sz="1800" smtClean="0"/>
          </a:p>
        </p:txBody>
      </p:sp>
      <p:pic>
        <p:nvPicPr>
          <p:cNvPr id="7270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58888" y="5734050"/>
            <a:ext cx="6391275" cy="72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Text Box 2"/>
          <p:cNvSpPr txBox="1">
            <a:spLocks noChangeArrowheads="1"/>
          </p:cNvSpPr>
          <p:nvPr/>
        </p:nvSpPr>
        <p:spPr bwMode="auto">
          <a:xfrm>
            <a:off x="971550" y="228600"/>
            <a:ext cx="672147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3200">
                <a:solidFill>
                  <a:srgbClr val="FFFF00"/>
                </a:solidFill>
              </a:rPr>
              <a:t>МАСНЕ КИСЕЛИНЕ – ЗАСИ</a:t>
            </a:r>
            <a:r>
              <a:rPr lang="sr-Latn-CS" sz="3200">
                <a:solidFill>
                  <a:srgbClr val="FFFF00"/>
                </a:solidFill>
              </a:rPr>
              <a:t>ЋЕНЕ</a:t>
            </a:r>
            <a:endParaRPr lang="en-US" sz="3200">
              <a:solidFill>
                <a:srgbClr val="FFFF00"/>
              </a:solidFill>
            </a:endParaRPr>
          </a:p>
        </p:txBody>
      </p:sp>
      <p:sp>
        <p:nvSpPr>
          <p:cNvPr id="73731" name="Rectangle 3"/>
          <p:cNvSpPr>
            <a:spLocks noChangeArrowheads="1"/>
          </p:cNvSpPr>
          <p:nvPr/>
        </p:nvSpPr>
        <p:spPr bwMode="auto">
          <a:xfrm>
            <a:off x="0" y="-198040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3732" name="Rectangle 4"/>
          <p:cNvSpPr>
            <a:spLocks noChangeArrowheads="1"/>
          </p:cNvSpPr>
          <p:nvPr/>
        </p:nvSpPr>
        <p:spPr bwMode="auto">
          <a:xfrm>
            <a:off x="622300" y="23907750"/>
            <a:ext cx="7881938" cy="731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sr-Latn-CS" sz="2400">
                <a:solidFill>
                  <a:srgbClr val="FF3300"/>
                </a:solidFill>
                <a:latin typeface="Times" pitchFamily="8" charset="0"/>
              </a:rPr>
              <a:t>U prirodnim mastima – kiseline s parnim brojem C-atoma</a:t>
            </a:r>
          </a:p>
          <a:p>
            <a:pPr eaLnBrk="0" hangingPunct="0"/>
            <a:endParaRPr lang="sr-Latn-CS"/>
          </a:p>
        </p:txBody>
      </p:sp>
      <p:sp>
        <p:nvSpPr>
          <p:cNvPr id="73733" name="Rectangle 5"/>
          <p:cNvSpPr>
            <a:spLocks noChangeArrowheads="1"/>
          </p:cNvSpPr>
          <p:nvPr/>
        </p:nvSpPr>
        <p:spPr bwMode="auto">
          <a:xfrm>
            <a:off x="908050" y="24276050"/>
            <a:ext cx="2574925" cy="731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sr-Latn-CS" sz="2400">
                <a:solidFill>
                  <a:srgbClr val="FF3300"/>
                </a:solidFill>
                <a:latin typeface="Times" pitchFamily="8" charset="0"/>
              </a:rPr>
              <a:t>(izgra uju se od C</a:t>
            </a:r>
            <a:endParaRPr lang="sr-Latn-CS" sz="1600">
              <a:solidFill>
                <a:srgbClr val="FF3300"/>
              </a:solidFill>
              <a:latin typeface="Times" pitchFamily="8" charset="0"/>
            </a:endParaRPr>
          </a:p>
          <a:p>
            <a:pPr eaLnBrk="0" hangingPunct="0"/>
            <a:endParaRPr lang="sr-Latn-CS"/>
          </a:p>
        </p:txBody>
      </p:sp>
      <p:sp>
        <p:nvSpPr>
          <p:cNvPr id="73734" name="Rectangle 6"/>
          <p:cNvSpPr>
            <a:spLocks noChangeArrowheads="1"/>
          </p:cNvSpPr>
          <p:nvPr/>
        </p:nvSpPr>
        <p:spPr bwMode="auto">
          <a:xfrm>
            <a:off x="3300413" y="24437975"/>
            <a:ext cx="296862" cy="611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sr-Latn-CS" sz="1600">
                <a:solidFill>
                  <a:srgbClr val="FF3300"/>
                </a:solidFill>
                <a:latin typeface="Times" pitchFamily="8" charset="0"/>
              </a:rPr>
              <a:t>2</a:t>
            </a:r>
            <a:endParaRPr lang="sr-Latn-CS" sz="2400">
              <a:solidFill>
                <a:srgbClr val="FF3300"/>
              </a:solidFill>
              <a:latin typeface="Times" pitchFamily="8" charset="0"/>
            </a:endParaRPr>
          </a:p>
          <a:p>
            <a:pPr eaLnBrk="0" hangingPunct="0"/>
            <a:endParaRPr lang="sr-Latn-CS"/>
          </a:p>
        </p:txBody>
      </p:sp>
      <p:sp>
        <p:nvSpPr>
          <p:cNvPr id="73735" name="Rectangle 7"/>
          <p:cNvSpPr>
            <a:spLocks noChangeArrowheads="1"/>
          </p:cNvSpPr>
          <p:nvPr/>
        </p:nvSpPr>
        <p:spPr bwMode="auto">
          <a:xfrm>
            <a:off x="3514725" y="24276050"/>
            <a:ext cx="1576388" cy="731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sr-Latn-CS" sz="2400">
                <a:solidFill>
                  <a:srgbClr val="FF3300"/>
                </a:solidFill>
                <a:latin typeface="Times" pitchFamily="8" charset="0"/>
              </a:rPr>
              <a:t>– jedinica)</a:t>
            </a:r>
            <a:endParaRPr lang="sr-Latn-CS" sz="2400">
              <a:solidFill>
                <a:srgbClr val="000000"/>
              </a:solidFill>
              <a:latin typeface="Times" pitchFamily="8" charset="0"/>
            </a:endParaRPr>
          </a:p>
          <a:p>
            <a:pPr eaLnBrk="0" hangingPunct="0"/>
            <a:endParaRPr lang="sr-Latn-CS"/>
          </a:p>
        </p:txBody>
      </p:sp>
      <p:sp>
        <p:nvSpPr>
          <p:cNvPr id="73736" name="Rectangle 8"/>
          <p:cNvSpPr>
            <a:spLocks noChangeArrowheads="1"/>
          </p:cNvSpPr>
          <p:nvPr/>
        </p:nvSpPr>
        <p:spPr bwMode="auto">
          <a:xfrm>
            <a:off x="2371725" y="25758775"/>
            <a:ext cx="4470400" cy="731838"/>
          </a:xfrm>
          <a:prstGeom prst="rect">
            <a:avLst/>
          </a:prstGeom>
          <a:solidFill>
            <a:srgbClr val="99FF99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sr-Latn-CS" sz="2400">
                <a:solidFill>
                  <a:srgbClr val="000000"/>
                </a:solidFill>
                <a:latin typeface="Times" pitchFamily="8" charset="0"/>
              </a:rPr>
              <a:t>Palmitinska </a:t>
            </a:r>
            <a:r>
              <a:rPr lang="sr-Latn-CS" sz="2400" b="1">
                <a:solidFill>
                  <a:srgbClr val="000000"/>
                </a:solidFill>
                <a:latin typeface="Times" pitchFamily="8" charset="0"/>
              </a:rPr>
              <a:t>kiselina</a:t>
            </a:r>
            <a:r>
              <a:rPr lang="sr-Latn-CS" sz="2400">
                <a:solidFill>
                  <a:srgbClr val="000000"/>
                </a:solidFill>
                <a:latin typeface="Times" pitchFamily="8" charset="0"/>
              </a:rPr>
              <a:t>; C</a:t>
            </a:r>
            <a:r>
              <a:rPr lang="sr-Latn-CS" sz="1600">
                <a:solidFill>
                  <a:srgbClr val="000000"/>
                </a:solidFill>
                <a:latin typeface="Times" pitchFamily="8" charset="0"/>
              </a:rPr>
              <a:t>16 </a:t>
            </a:r>
            <a:r>
              <a:rPr lang="sr-Latn-CS" sz="2400">
                <a:solidFill>
                  <a:srgbClr val="000000"/>
                </a:solidFill>
                <a:latin typeface="Times" pitchFamily="8" charset="0"/>
              </a:rPr>
              <a:t>H</a:t>
            </a:r>
            <a:r>
              <a:rPr lang="sr-Latn-CS" sz="1600">
                <a:solidFill>
                  <a:srgbClr val="000000"/>
                </a:solidFill>
                <a:latin typeface="Times" pitchFamily="8" charset="0"/>
              </a:rPr>
              <a:t>32 </a:t>
            </a:r>
            <a:r>
              <a:rPr lang="sr-Latn-CS" sz="2400">
                <a:solidFill>
                  <a:srgbClr val="000000"/>
                </a:solidFill>
                <a:latin typeface="Times" pitchFamily="8" charset="0"/>
              </a:rPr>
              <a:t>O</a:t>
            </a:r>
            <a:r>
              <a:rPr lang="sr-Latn-CS" sz="1600">
                <a:solidFill>
                  <a:srgbClr val="000000"/>
                </a:solidFill>
                <a:latin typeface="Times" pitchFamily="8" charset="0"/>
              </a:rPr>
              <a:t>2</a:t>
            </a:r>
            <a:endParaRPr lang="sr-Latn-CS" sz="2400">
              <a:solidFill>
                <a:srgbClr val="000000"/>
              </a:solidFill>
              <a:latin typeface="Times" pitchFamily="8" charset="0"/>
            </a:endParaRPr>
          </a:p>
          <a:p>
            <a:pPr eaLnBrk="0" hangingPunct="0"/>
            <a:endParaRPr lang="sr-Latn-CS"/>
          </a:p>
        </p:txBody>
      </p:sp>
      <p:sp>
        <p:nvSpPr>
          <p:cNvPr id="73737" name="Rectangle 9"/>
          <p:cNvSpPr>
            <a:spLocks noChangeArrowheads="1"/>
          </p:cNvSpPr>
          <p:nvPr/>
        </p:nvSpPr>
        <p:spPr bwMode="auto">
          <a:xfrm>
            <a:off x="2386013" y="26204863"/>
            <a:ext cx="4351337" cy="457200"/>
          </a:xfrm>
          <a:prstGeom prst="rect">
            <a:avLst/>
          </a:prstGeom>
          <a:solidFill>
            <a:srgbClr val="99FF99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sr-Latn-CS" sz="2400">
                <a:solidFill>
                  <a:srgbClr val="000000"/>
                </a:solidFill>
                <a:latin typeface="Times" pitchFamily="8" charset="0"/>
              </a:rPr>
              <a:t>Stearinska </a:t>
            </a:r>
            <a:r>
              <a:rPr lang="sr-Latn-CS" sz="2400" b="1">
                <a:solidFill>
                  <a:srgbClr val="000000"/>
                </a:solidFill>
                <a:latin typeface="Times" pitchFamily="8" charset="0"/>
              </a:rPr>
              <a:t>kiselina</a:t>
            </a:r>
            <a:r>
              <a:rPr lang="sr-Latn-CS" sz="2400">
                <a:solidFill>
                  <a:srgbClr val="000000"/>
                </a:solidFill>
                <a:latin typeface="Times" pitchFamily="8" charset="0"/>
              </a:rPr>
              <a:t>; C</a:t>
            </a:r>
            <a:r>
              <a:rPr lang="sr-Latn-CS" sz="1600">
                <a:solidFill>
                  <a:srgbClr val="000000"/>
                </a:solidFill>
                <a:latin typeface="Times" pitchFamily="8" charset="0"/>
              </a:rPr>
              <a:t>18 </a:t>
            </a:r>
            <a:r>
              <a:rPr lang="sr-Latn-CS" sz="2400">
                <a:solidFill>
                  <a:srgbClr val="000000"/>
                </a:solidFill>
                <a:latin typeface="Times" pitchFamily="8" charset="0"/>
              </a:rPr>
              <a:t>H</a:t>
            </a:r>
            <a:r>
              <a:rPr lang="sr-Latn-CS" sz="1600">
                <a:solidFill>
                  <a:srgbClr val="000000"/>
                </a:solidFill>
                <a:latin typeface="Times" pitchFamily="8" charset="0"/>
              </a:rPr>
              <a:t>36 </a:t>
            </a:r>
            <a:r>
              <a:rPr lang="sr-Latn-CS" sz="2400">
                <a:solidFill>
                  <a:srgbClr val="000000"/>
                </a:solidFill>
                <a:latin typeface="Times" pitchFamily="8" charset="0"/>
              </a:rPr>
              <a:t>O</a:t>
            </a:r>
            <a:r>
              <a:rPr lang="sr-Latn-CS" sz="1600">
                <a:solidFill>
                  <a:srgbClr val="000000"/>
                </a:solidFill>
                <a:latin typeface="Times" pitchFamily="8" charset="0"/>
              </a:rPr>
              <a:t>2</a:t>
            </a:r>
            <a:endParaRPr lang="sr-Latn-CS"/>
          </a:p>
        </p:txBody>
      </p:sp>
      <p:sp>
        <p:nvSpPr>
          <p:cNvPr id="73738" name="Text Box 10"/>
          <p:cNvSpPr txBox="1">
            <a:spLocks noChangeArrowheads="1"/>
          </p:cNvSpPr>
          <p:nvPr/>
        </p:nvSpPr>
        <p:spPr bwMode="auto">
          <a:xfrm>
            <a:off x="250825" y="1484313"/>
            <a:ext cx="8642350" cy="4789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buFontTx/>
              <a:buChar char="•"/>
            </a:pPr>
            <a:r>
              <a:rPr lang="sr-Cyrl-CS" sz="2800"/>
              <a:t> </a:t>
            </a:r>
            <a:r>
              <a:rPr lang="en-US" sz="2800"/>
              <a:t>У природним мастима – киселине с </a:t>
            </a:r>
            <a:r>
              <a:rPr lang="en-US" sz="2800">
                <a:solidFill>
                  <a:srgbClr val="FFFF00"/>
                </a:solidFill>
              </a:rPr>
              <a:t>ПАРНИМ</a:t>
            </a:r>
            <a:r>
              <a:rPr lang="en-US" sz="2800"/>
              <a:t> бројем </a:t>
            </a:r>
            <a:r>
              <a:rPr lang="sr-Latn-CS" sz="2800"/>
              <a:t>C</a:t>
            </a:r>
            <a:r>
              <a:rPr lang="en-US" sz="2800"/>
              <a:t>-атома</a:t>
            </a:r>
            <a:r>
              <a:rPr lang="sr-Latn-CS" sz="2800"/>
              <a:t> </a:t>
            </a:r>
            <a:r>
              <a:rPr lang="en-US" sz="2800"/>
              <a:t>(изгра</a:t>
            </a:r>
            <a:r>
              <a:rPr lang="sr-Cyrl-CS" sz="2800"/>
              <a:t>ђ</a:t>
            </a:r>
            <a:r>
              <a:rPr lang="en-US" sz="2800"/>
              <a:t>ују се од </a:t>
            </a:r>
            <a:r>
              <a:rPr lang="sr-Cyrl-CS" sz="2800"/>
              <a:t>С</a:t>
            </a:r>
            <a:r>
              <a:rPr lang="sr-Latn-CS" sz="2800"/>
              <a:t>2</a:t>
            </a:r>
            <a:r>
              <a:rPr lang="en-US" sz="2800"/>
              <a:t>–јединица</a:t>
            </a:r>
            <a:r>
              <a:rPr lang="sr-Cyrl-CS" sz="2800"/>
              <a:t> </a:t>
            </a:r>
            <a:r>
              <a:rPr lang="en-US" sz="2800"/>
              <a:t>- </a:t>
            </a:r>
            <a:r>
              <a:rPr lang="sr-Cyrl-CS" sz="2800">
                <a:solidFill>
                  <a:srgbClr val="FFFF00"/>
                </a:solidFill>
              </a:rPr>
              <a:t>а</a:t>
            </a:r>
            <a:r>
              <a:rPr lang="en-US" sz="2800">
                <a:solidFill>
                  <a:srgbClr val="FFFF00"/>
                </a:solidFill>
              </a:rPr>
              <a:t>цет</a:t>
            </a:r>
            <a:r>
              <a:rPr lang="sr-Cyrl-CS" sz="2800">
                <a:solidFill>
                  <a:srgbClr val="FFFF00"/>
                </a:solidFill>
              </a:rPr>
              <a:t>и</a:t>
            </a:r>
            <a:r>
              <a:rPr lang="en-US" sz="2800">
                <a:solidFill>
                  <a:srgbClr val="FFFF00"/>
                </a:solidFill>
              </a:rPr>
              <a:t>л</a:t>
            </a:r>
            <a:r>
              <a:rPr lang="sr-Cyrl-CS" sz="2800">
                <a:solidFill>
                  <a:srgbClr val="FFFF00"/>
                </a:solidFill>
              </a:rPr>
              <a:t>-</a:t>
            </a:r>
            <a:r>
              <a:rPr lang="sr-Latn-CS" sz="2800">
                <a:solidFill>
                  <a:srgbClr val="FFFF00"/>
                </a:solidFill>
              </a:rPr>
              <a:t>C</a:t>
            </a:r>
            <a:r>
              <a:rPr lang="en-US" sz="2800">
                <a:solidFill>
                  <a:srgbClr val="FFFF00"/>
                </a:solidFill>
              </a:rPr>
              <a:t>оА </a:t>
            </a:r>
            <a:r>
              <a:rPr lang="sr-Cyrl-CS" sz="2800"/>
              <a:t>и</a:t>
            </a:r>
            <a:r>
              <a:rPr lang="en-US" sz="2800">
                <a:solidFill>
                  <a:srgbClr val="FFFF00"/>
                </a:solidFill>
              </a:rPr>
              <a:t> </a:t>
            </a:r>
            <a:r>
              <a:rPr lang="sr-Cyrl-CS" sz="2800">
                <a:solidFill>
                  <a:srgbClr val="FFFF00"/>
                </a:solidFill>
              </a:rPr>
              <a:t>м</a:t>
            </a:r>
            <a:r>
              <a:rPr lang="en-US" sz="2800">
                <a:solidFill>
                  <a:srgbClr val="FFFF00"/>
                </a:solidFill>
              </a:rPr>
              <a:t>алонил-</a:t>
            </a:r>
            <a:r>
              <a:rPr lang="sr-Latn-CS" sz="2800">
                <a:solidFill>
                  <a:srgbClr val="FFFF00"/>
                </a:solidFill>
              </a:rPr>
              <a:t>C</a:t>
            </a:r>
            <a:r>
              <a:rPr lang="en-US" sz="2800">
                <a:solidFill>
                  <a:srgbClr val="FFFF00"/>
                </a:solidFill>
              </a:rPr>
              <a:t>оА</a:t>
            </a:r>
            <a:r>
              <a:rPr lang="sr-Cyrl-CS" sz="2800"/>
              <a:t> – молекул са 3 С атома</a:t>
            </a:r>
            <a:r>
              <a:rPr lang="en-US" sz="2800"/>
              <a:t>)</a:t>
            </a:r>
            <a:endParaRPr lang="sr-Latn-CS" sz="2800"/>
          </a:p>
          <a:p>
            <a:endParaRPr lang="sr-Latn-CS" sz="2800"/>
          </a:p>
          <a:p>
            <a:pPr>
              <a:buFontTx/>
              <a:buChar char="•"/>
            </a:pPr>
            <a:r>
              <a:rPr lang="sr-Cyrl-CS" sz="2800"/>
              <a:t> </a:t>
            </a:r>
            <a:r>
              <a:rPr lang="sr-Latn-CS" sz="2800"/>
              <a:t>Не садрже двоструке везе</a:t>
            </a:r>
          </a:p>
          <a:p>
            <a:endParaRPr lang="sr-Latn-CS" sz="2800">
              <a:solidFill>
                <a:srgbClr val="FFFF00"/>
              </a:solidFill>
            </a:endParaRPr>
          </a:p>
          <a:p>
            <a:pPr>
              <a:buFontTx/>
              <a:buChar char="•"/>
            </a:pPr>
            <a:r>
              <a:rPr lang="sr-Cyrl-CS" sz="2800"/>
              <a:t> </a:t>
            </a:r>
            <a:r>
              <a:rPr lang="sr-Latn-CS" sz="2800"/>
              <a:t>Синтетишу се у организму</a:t>
            </a:r>
            <a:r>
              <a:rPr lang="sr-Cyrl-CS" sz="2800"/>
              <a:t>:</a:t>
            </a:r>
            <a:endParaRPr lang="sr-Latn-CS" sz="2800"/>
          </a:p>
          <a:p>
            <a:endParaRPr lang="en-US" sz="2800"/>
          </a:p>
          <a:p>
            <a:pPr lvl="1">
              <a:buFontTx/>
              <a:buChar char="•"/>
            </a:pPr>
            <a:r>
              <a:rPr lang="sr-Cyrl-CS" sz="2800" b="1">
                <a:solidFill>
                  <a:srgbClr val="FFFF00"/>
                </a:solidFill>
              </a:rPr>
              <a:t> </a:t>
            </a:r>
            <a:r>
              <a:rPr lang="en-US" sz="2800" b="1">
                <a:solidFill>
                  <a:srgbClr val="FFFF00"/>
                </a:solidFill>
              </a:rPr>
              <a:t>Палмитинска</a:t>
            </a:r>
            <a:r>
              <a:rPr lang="en-US" sz="2800">
                <a:solidFill>
                  <a:srgbClr val="FFFF00"/>
                </a:solidFill>
              </a:rPr>
              <a:t> </a:t>
            </a:r>
            <a:r>
              <a:rPr lang="en-US" sz="2800" b="1">
                <a:solidFill>
                  <a:srgbClr val="FFFF00"/>
                </a:solidFill>
              </a:rPr>
              <a:t>киселина</a:t>
            </a:r>
            <a:r>
              <a:rPr lang="sr-Latn-CS" sz="2800">
                <a:solidFill>
                  <a:srgbClr val="FFFF00"/>
                </a:solidFill>
              </a:rPr>
              <a:t>:</a:t>
            </a:r>
            <a:r>
              <a:rPr lang="en-US" sz="2800">
                <a:solidFill>
                  <a:srgbClr val="FFFF00"/>
                </a:solidFill>
              </a:rPr>
              <a:t> </a:t>
            </a:r>
            <a:r>
              <a:rPr lang="sr-Latn-CS" sz="2800" b="1">
                <a:solidFill>
                  <a:srgbClr val="FFFF00"/>
                </a:solidFill>
              </a:rPr>
              <a:t>C</a:t>
            </a:r>
            <a:r>
              <a:rPr lang="en-US" sz="2800" b="1" baseline="-25000">
                <a:solidFill>
                  <a:srgbClr val="FFFF00"/>
                </a:solidFill>
              </a:rPr>
              <a:t>16</a:t>
            </a:r>
            <a:r>
              <a:rPr lang="sr-Latn-CS" sz="2800" b="1">
                <a:solidFill>
                  <a:srgbClr val="FFFF00"/>
                </a:solidFill>
              </a:rPr>
              <a:t>H</a:t>
            </a:r>
            <a:r>
              <a:rPr lang="en-US" sz="2800" b="1" baseline="-25000">
                <a:solidFill>
                  <a:srgbClr val="FFFF00"/>
                </a:solidFill>
              </a:rPr>
              <a:t>32</a:t>
            </a:r>
            <a:r>
              <a:rPr lang="en-US" sz="2800" b="1">
                <a:solidFill>
                  <a:srgbClr val="FFFF00"/>
                </a:solidFill>
              </a:rPr>
              <a:t>О</a:t>
            </a:r>
            <a:r>
              <a:rPr lang="en-US" sz="2800" b="1" baseline="-25000">
                <a:solidFill>
                  <a:srgbClr val="FFFF00"/>
                </a:solidFill>
              </a:rPr>
              <a:t>2</a:t>
            </a:r>
          </a:p>
          <a:p>
            <a:pPr lvl="1">
              <a:buFontTx/>
              <a:buChar char="•"/>
            </a:pPr>
            <a:r>
              <a:rPr lang="sr-Cyrl-CS" sz="2800">
                <a:solidFill>
                  <a:srgbClr val="FFFF00"/>
                </a:solidFill>
              </a:rPr>
              <a:t> </a:t>
            </a:r>
            <a:r>
              <a:rPr lang="en-US" sz="2800" b="1">
                <a:solidFill>
                  <a:srgbClr val="FFFF00"/>
                </a:solidFill>
              </a:rPr>
              <a:t>Стеаринска киселина</a:t>
            </a:r>
            <a:r>
              <a:rPr lang="sr-Latn-CS" sz="2800">
                <a:solidFill>
                  <a:srgbClr val="FFFF00"/>
                </a:solidFill>
              </a:rPr>
              <a:t>:</a:t>
            </a:r>
            <a:r>
              <a:rPr lang="en-US" sz="2800">
                <a:solidFill>
                  <a:srgbClr val="FFFF00"/>
                </a:solidFill>
              </a:rPr>
              <a:t> </a:t>
            </a:r>
            <a:r>
              <a:rPr lang="sr-Latn-CS" sz="2800" b="1">
                <a:solidFill>
                  <a:srgbClr val="FFFF00"/>
                </a:solidFill>
              </a:rPr>
              <a:t>C</a:t>
            </a:r>
            <a:r>
              <a:rPr lang="en-US" sz="2800" b="1" baseline="-25000">
                <a:solidFill>
                  <a:srgbClr val="FFFF00"/>
                </a:solidFill>
              </a:rPr>
              <a:t>18</a:t>
            </a:r>
            <a:r>
              <a:rPr lang="sr-Latn-CS" sz="2800" b="1">
                <a:solidFill>
                  <a:srgbClr val="FFFF00"/>
                </a:solidFill>
              </a:rPr>
              <a:t>H</a:t>
            </a:r>
            <a:r>
              <a:rPr lang="en-US" sz="2800" b="1" baseline="-25000">
                <a:solidFill>
                  <a:srgbClr val="FFFF00"/>
                </a:solidFill>
              </a:rPr>
              <a:t>36</a:t>
            </a:r>
            <a:r>
              <a:rPr lang="en-US" sz="2800" b="1">
                <a:solidFill>
                  <a:srgbClr val="FFFF00"/>
                </a:solidFill>
              </a:rPr>
              <a:t>О</a:t>
            </a:r>
            <a:r>
              <a:rPr lang="en-US" sz="2800" b="1" baseline="-25000">
                <a:solidFill>
                  <a:srgbClr val="FFFF00"/>
                </a:solidFill>
              </a:rPr>
              <a:t>2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1763713" y="4508500"/>
            <a:ext cx="7010400" cy="881063"/>
          </a:xfrm>
        </p:spPr>
        <p:txBody>
          <a:bodyPr/>
          <a:lstStyle/>
          <a:p>
            <a:pPr eaLnBrk="1" hangingPunct="1">
              <a:defRPr/>
            </a:pPr>
            <a:r>
              <a:rPr lang="sr-Cyrl-CS" sz="3000" b="0" smtClean="0">
                <a:solidFill>
                  <a:srgbClr val="FFFF00"/>
                </a:solidFill>
                <a:latin typeface="Comic Sans MS" pitchFamily="66" charset="0"/>
              </a:rPr>
              <a:t>Масне киселине и триацилглицероли</a:t>
            </a:r>
            <a:endParaRPr lang="sr-Latn-CS" sz="3000" b="0" smtClean="0">
              <a:solidFill>
                <a:srgbClr val="FFFF00"/>
              </a:solidFill>
              <a:latin typeface="Comic Sans MS" pitchFamily="66" charset="0"/>
            </a:endParaRPr>
          </a:p>
        </p:txBody>
      </p:sp>
      <p:pic>
        <p:nvPicPr>
          <p:cNvPr id="8195" name="Picture 3" descr="Lipids TA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6" name="Text Box 4"/>
          <p:cNvSpPr txBox="1">
            <a:spLocks noChangeArrowheads="1"/>
          </p:cNvSpPr>
          <p:nvPr/>
        </p:nvSpPr>
        <p:spPr bwMode="auto">
          <a:xfrm flipV="1">
            <a:off x="87313" y="908050"/>
            <a:ext cx="9056687" cy="366713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  <a:effectLst/>
        </p:spPr>
        <p:txBody>
          <a:bodyPr rot="10800000">
            <a:spAutoFit/>
          </a:bodyPr>
          <a:lstStyle/>
          <a:p>
            <a:endParaRPr lang="en-US"/>
          </a:p>
        </p:txBody>
      </p:sp>
      <p:sp>
        <p:nvSpPr>
          <p:cNvPr id="8197" name="Text Box 5"/>
          <p:cNvSpPr txBox="1">
            <a:spLocks noChangeArrowheads="1"/>
          </p:cNvSpPr>
          <p:nvPr/>
        </p:nvSpPr>
        <p:spPr bwMode="auto">
          <a:xfrm>
            <a:off x="0" y="260350"/>
            <a:ext cx="9056688" cy="579438"/>
          </a:xfrm>
          <a:prstGeom prst="rect">
            <a:avLst/>
          </a:prstGeom>
          <a:solidFill>
            <a:schemeClr val="tx2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 sz="3200"/>
          </a:p>
        </p:txBody>
      </p:sp>
      <p:sp>
        <p:nvSpPr>
          <p:cNvPr id="8198" name="Text Box 6"/>
          <p:cNvSpPr txBox="1">
            <a:spLocks noChangeArrowheads="1"/>
          </p:cNvSpPr>
          <p:nvPr/>
        </p:nvSpPr>
        <p:spPr bwMode="auto">
          <a:xfrm>
            <a:off x="0" y="333375"/>
            <a:ext cx="9056688" cy="579438"/>
          </a:xfrm>
          <a:prstGeom prst="rect">
            <a:avLst/>
          </a:prstGeom>
          <a:solidFill>
            <a:schemeClr val="tx2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 sz="3200"/>
          </a:p>
        </p:txBody>
      </p:sp>
      <p:sp>
        <p:nvSpPr>
          <p:cNvPr id="8199" name="Text Box 7"/>
          <p:cNvSpPr txBox="1">
            <a:spLocks noChangeArrowheads="1"/>
          </p:cNvSpPr>
          <p:nvPr/>
        </p:nvSpPr>
        <p:spPr bwMode="auto">
          <a:xfrm>
            <a:off x="0" y="260350"/>
            <a:ext cx="9056688" cy="579438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sr-Cyrl-CS" sz="3200">
                <a:solidFill>
                  <a:srgbClr val="FFFF00"/>
                </a:solidFill>
                <a:latin typeface="Comic Sans MS" pitchFamily="66" charset="0"/>
              </a:rPr>
              <a:t>настанак триацилглицерола</a:t>
            </a:r>
            <a:endParaRPr lang="sr-Latn-CS" sz="3200">
              <a:solidFill>
                <a:srgbClr val="FFFF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 advTm="20460"/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Text Box 2"/>
          <p:cNvSpPr txBox="1">
            <a:spLocks noChangeArrowheads="1"/>
          </p:cNvSpPr>
          <p:nvPr/>
        </p:nvSpPr>
        <p:spPr bwMode="auto">
          <a:xfrm>
            <a:off x="395288" y="260350"/>
            <a:ext cx="8272462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3600" b="1">
                <a:solidFill>
                  <a:srgbClr val="FFFF00"/>
                </a:solidFill>
              </a:rPr>
              <a:t>МАСНЕ КИСЕЛИНЕ – </a:t>
            </a:r>
            <a:r>
              <a:rPr lang="sr-Latn-CS" sz="3600" b="1">
                <a:solidFill>
                  <a:srgbClr val="FFFF00"/>
                </a:solidFill>
              </a:rPr>
              <a:t>НЕ</a:t>
            </a:r>
            <a:r>
              <a:rPr lang="en-US" sz="3600" b="1">
                <a:solidFill>
                  <a:srgbClr val="FFFF00"/>
                </a:solidFill>
              </a:rPr>
              <a:t>ЗАСИ</a:t>
            </a:r>
            <a:r>
              <a:rPr lang="sr-Latn-CS" sz="3600" b="1">
                <a:solidFill>
                  <a:srgbClr val="FFFF00"/>
                </a:solidFill>
              </a:rPr>
              <a:t>ЋЕНЕ</a:t>
            </a:r>
            <a:endParaRPr lang="en-US" sz="3600" b="1">
              <a:solidFill>
                <a:srgbClr val="FFFF00"/>
              </a:solidFill>
            </a:endParaRPr>
          </a:p>
        </p:txBody>
      </p:sp>
      <p:pic>
        <p:nvPicPr>
          <p:cNvPr id="7475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981075"/>
            <a:ext cx="8893175" cy="421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4756" name="Text Box 4"/>
          <p:cNvSpPr txBox="1">
            <a:spLocks noChangeArrowheads="1"/>
          </p:cNvSpPr>
          <p:nvPr/>
        </p:nvSpPr>
        <p:spPr bwMode="auto">
          <a:xfrm>
            <a:off x="6424613" y="4149725"/>
            <a:ext cx="23177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sr-Latn-CS" sz="2400" b="1">
                <a:solidFill>
                  <a:srgbClr val="FFFF00"/>
                </a:solidFill>
                <a:latin typeface="Comic Sans MS" pitchFamily="66" charset="0"/>
              </a:rPr>
              <a:t>Esencijalna (</a:t>
            </a:r>
            <a:r>
              <a:rPr lang="en-US" sz="2400" b="1">
                <a:solidFill>
                  <a:srgbClr val="FFFF00"/>
                </a:solidFill>
                <a:latin typeface="Comic Sans MS" pitchFamily="66" charset="0"/>
              </a:rPr>
              <a:t>*</a:t>
            </a:r>
            <a:r>
              <a:rPr lang="sr-Latn-CS" sz="2400" b="1">
                <a:solidFill>
                  <a:srgbClr val="FFFF00"/>
                </a:solidFill>
                <a:latin typeface="Comic Sans MS" pitchFamily="66" charset="0"/>
              </a:rPr>
              <a:t>)</a:t>
            </a:r>
            <a:endParaRPr lang="en-US" sz="2400" b="1">
              <a:solidFill>
                <a:srgbClr val="FFFF00"/>
              </a:solidFill>
              <a:latin typeface="Comic Sans MS" pitchFamily="66" charset="0"/>
            </a:endParaRPr>
          </a:p>
        </p:txBody>
      </p:sp>
      <p:pic>
        <p:nvPicPr>
          <p:cNvPr id="74757" name="Picture 5" descr="oblik-cis-i-trans-dvostruke-veze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11413" y="5040313"/>
            <a:ext cx="3892550" cy="162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4758" name="Text Box 6"/>
          <p:cNvSpPr txBox="1">
            <a:spLocks noChangeArrowheads="1"/>
          </p:cNvSpPr>
          <p:nvPr/>
        </p:nvSpPr>
        <p:spPr bwMode="auto">
          <a:xfrm>
            <a:off x="5364163" y="4149725"/>
            <a:ext cx="1054100" cy="4572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>
                <a:solidFill>
                  <a:srgbClr val="99CCFF"/>
                </a:solidFill>
                <a:latin typeface="Comic Sans MS" pitchFamily="66" charset="0"/>
              </a:rPr>
              <a:t>(20:</a:t>
            </a:r>
            <a:r>
              <a:rPr lang="en-US" sz="2400">
                <a:solidFill>
                  <a:srgbClr val="FF0000"/>
                </a:solidFill>
                <a:latin typeface="Comic Sans MS" pitchFamily="66" charset="0"/>
              </a:rPr>
              <a:t>4</a:t>
            </a:r>
            <a:r>
              <a:rPr lang="en-US" sz="2400">
                <a:solidFill>
                  <a:srgbClr val="99CCFF"/>
                </a:solidFill>
                <a:latin typeface="Comic Sans MS" pitchFamily="66" charset="0"/>
              </a:rPr>
              <a:t>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57200" y="333375"/>
            <a:ext cx="8229600" cy="6264275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en-US" sz="2600" smtClean="0"/>
              <a:t>Масне киселине се могу </a:t>
            </a:r>
            <a:r>
              <a:rPr lang="sr-Cyrl-CS" sz="2600" smtClean="0"/>
              <a:t>унети</a:t>
            </a:r>
            <a:r>
              <a:rPr lang="sr-Cyrl-CS" sz="2600" b="1" smtClean="0"/>
              <a:t> путем хране</a:t>
            </a:r>
            <a:r>
              <a:rPr lang="sr-Cyrl-CS" sz="2600" smtClean="0"/>
              <a:t> а могу се</a:t>
            </a:r>
            <a:r>
              <a:rPr lang="sr-Cyrl-CS" sz="2600" b="1" smtClean="0"/>
              <a:t> синтетисати</a:t>
            </a:r>
            <a:r>
              <a:rPr lang="sr-Cyrl-CS" sz="2600" smtClean="0"/>
              <a:t> и у организму</a:t>
            </a:r>
            <a:endParaRPr lang="sr-Latn-CS" sz="2600" smtClean="0"/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sr-Latn-CS" sz="2400" smtClean="0"/>
              <a:t> </a:t>
            </a:r>
            <a:endParaRPr lang="en-US" sz="2400" smtClean="0"/>
          </a:p>
          <a:p>
            <a:pPr eaLnBrk="1" hangingPunct="1">
              <a:lnSpc>
                <a:spcPct val="90000"/>
              </a:lnSpc>
              <a:defRPr/>
            </a:pPr>
            <a:r>
              <a:rPr lang="en-US" sz="2600" smtClean="0">
                <a:solidFill>
                  <a:srgbClr val="FFFF00"/>
                </a:solidFill>
              </a:rPr>
              <a:t>Заси</a:t>
            </a:r>
            <a:r>
              <a:rPr lang="sr-Latn-CS" sz="2600" smtClean="0">
                <a:solidFill>
                  <a:srgbClr val="FFFF00"/>
                </a:solidFill>
              </a:rPr>
              <a:t>ћене</a:t>
            </a:r>
            <a:r>
              <a:rPr lang="sr-Latn-CS" sz="2600" smtClean="0"/>
              <a:t> и </a:t>
            </a:r>
            <a:r>
              <a:rPr lang="sr-Latn-CS" sz="2600" smtClean="0">
                <a:solidFill>
                  <a:srgbClr val="FFFF00"/>
                </a:solidFill>
              </a:rPr>
              <a:t>незасићене МК са једном двоструком</a:t>
            </a:r>
            <a:r>
              <a:rPr lang="sr-Latn-CS" sz="2600" smtClean="0"/>
              <a:t> везом се </a:t>
            </a:r>
            <a:r>
              <a:rPr lang="sr-Latn-CS" sz="2600" smtClean="0">
                <a:solidFill>
                  <a:srgbClr val="FFFF00"/>
                </a:solidFill>
              </a:rPr>
              <a:t>могу синтетисати</a:t>
            </a:r>
            <a:r>
              <a:rPr lang="sr-Latn-CS" sz="2600" smtClean="0"/>
              <a:t> у организму</a:t>
            </a:r>
          </a:p>
          <a:p>
            <a:pPr eaLnBrk="1" hangingPunct="1">
              <a:lnSpc>
                <a:spcPct val="90000"/>
              </a:lnSpc>
              <a:defRPr/>
            </a:pPr>
            <a:endParaRPr lang="en-US" sz="2400" smtClean="0"/>
          </a:p>
          <a:p>
            <a:pPr eaLnBrk="1" hangingPunct="1">
              <a:lnSpc>
                <a:spcPct val="90000"/>
              </a:lnSpc>
              <a:defRPr/>
            </a:pPr>
            <a:r>
              <a:rPr lang="sr-Latn-CS" sz="2600" b="1" smtClean="0"/>
              <a:t>Полинезасићене в</a:t>
            </a:r>
            <a:r>
              <a:rPr lang="sr-Cyrl-CS" sz="2600" b="1" smtClean="0"/>
              <a:t>ише-масне киселине са </a:t>
            </a:r>
            <a:r>
              <a:rPr lang="sr-Cyrl-CS" sz="2600" b="1" smtClean="0">
                <a:solidFill>
                  <a:srgbClr val="FFFF00"/>
                </a:solidFill>
              </a:rPr>
              <a:t>две и више двоструких веза се НЕ МОГУ синтетисати</a:t>
            </a:r>
            <a:r>
              <a:rPr lang="sr-Cyrl-CS" sz="2600" b="1" smtClean="0"/>
              <a:t> у организму, већ се морају уносити путем хране (</a:t>
            </a:r>
            <a:r>
              <a:rPr lang="sr-Cyrl-CS" sz="2600" b="1" smtClean="0">
                <a:solidFill>
                  <a:srgbClr val="FFFF00"/>
                </a:solidFill>
              </a:rPr>
              <a:t>ЕСЕНЦИЈАЛНЕ масне киселине</a:t>
            </a:r>
            <a:r>
              <a:rPr lang="sr-Cyrl-CS" sz="2600" b="1" smtClean="0"/>
              <a:t>)</a:t>
            </a:r>
            <a:endParaRPr lang="en-US" sz="2600" smtClean="0"/>
          </a:p>
          <a:p>
            <a:pPr eaLnBrk="1" hangingPunct="1">
              <a:lnSpc>
                <a:spcPct val="90000"/>
              </a:lnSpc>
              <a:defRPr/>
            </a:pPr>
            <a:endParaRPr lang="en-US" sz="2400" smtClean="0"/>
          </a:p>
          <a:p>
            <a:pPr eaLnBrk="1" hangingPunct="1">
              <a:lnSpc>
                <a:spcPct val="90000"/>
              </a:lnSpc>
              <a:defRPr/>
            </a:pPr>
            <a:r>
              <a:rPr lang="sr-Cyrl-CS" sz="2600" b="1" smtClean="0">
                <a:solidFill>
                  <a:srgbClr val="FFFF00"/>
                </a:solidFill>
              </a:rPr>
              <a:t>Синтеза</a:t>
            </a:r>
            <a:r>
              <a:rPr lang="sr-Cyrl-CS" sz="2600" b="1" smtClean="0"/>
              <a:t> масних киселина</a:t>
            </a:r>
            <a:r>
              <a:rPr lang="sr-Cyrl-CS" sz="2600" smtClean="0"/>
              <a:t> одвија се у </a:t>
            </a:r>
            <a:r>
              <a:rPr lang="sr-Cyrl-CS" sz="2600" b="1" smtClean="0">
                <a:solidFill>
                  <a:srgbClr val="FFFF00"/>
                </a:solidFill>
              </a:rPr>
              <a:t>ЈЕТРИ</a:t>
            </a:r>
            <a:r>
              <a:rPr lang="sr-Cyrl-CS" sz="2600" smtClean="0">
                <a:solidFill>
                  <a:srgbClr val="FFFF00"/>
                </a:solidFill>
              </a:rPr>
              <a:t>, бубрезима, мозгу, плућима, масном ткиву и млечној жлезди у периоду лактације</a:t>
            </a:r>
            <a:endParaRPr lang="sr-Latn-CS" sz="2600" smtClean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154" name="Rectangle 2"/>
          <p:cNvSpPr>
            <a:spLocks noChangeArrowheads="1"/>
          </p:cNvSpPr>
          <p:nvPr/>
        </p:nvSpPr>
        <p:spPr bwMode="auto">
          <a:xfrm>
            <a:off x="457200" y="465138"/>
            <a:ext cx="82296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algn="ctr">
              <a:defRPr/>
            </a:pPr>
            <a:r>
              <a:rPr lang="en-US" sz="4400" b="1"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Overview of Lipid Metabolism</a:t>
            </a:r>
          </a:p>
        </p:txBody>
      </p:sp>
      <p:pic>
        <p:nvPicPr>
          <p:cNvPr id="76803" name="Picture 3" descr="fi18p1"/>
          <p:cNvPicPr>
            <a:picLocks noChangeAspect="1" noChangeArrowheads="1"/>
          </p:cNvPicPr>
          <p:nvPr/>
        </p:nvPicPr>
        <p:blipFill>
          <a:blip r:embed="rId3" cstate="print"/>
          <a:srcRect l="7164" t="4974" b="19896"/>
          <a:stretch>
            <a:fillRect/>
          </a:stretch>
        </p:blipFill>
        <p:spPr bwMode="auto">
          <a:xfrm>
            <a:off x="304800" y="1349375"/>
            <a:ext cx="4267200" cy="535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6804" name="Rectangle 4"/>
          <p:cNvSpPr>
            <a:spLocks noChangeArrowheads="1"/>
          </p:cNvSpPr>
          <p:nvPr/>
        </p:nvSpPr>
        <p:spPr bwMode="auto">
          <a:xfrm>
            <a:off x="1700213" y="2620963"/>
            <a:ext cx="1152525" cy="244475"/>
          </a:xfrm>
          <a:prstGeom prst="rect">
            <a:avLst/>
          </a:prstGeom>
          <a:solidFill>
            <a:srgbClr val="FFCC99">
              <a:alpha val="49019"/>
            </a:srgbClr>
          </a:solidFill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en-US" sz="1000">
              <a:latin typeface="Comic Sans MS" pitchFamily="66" charset="0"/>
            </a:endParaRPr>
          </a:p>
        </p:txBody>
      </p:sp>
      <p:sp>
        <p:nvSpPr>
          <p:cNvPr id="177157" name="Text Box 5"/>
          <p:cNvSpPr txBox="1">
            <a:spLocks noChangeArrowheads="1"/>
          </p:cNvSpPr>
          <p:nvPr/>
        </p:nvSpPr>
        <p:spPr bwMode="auto">
          <a:xfrm>
            <a:off x="4876800" y="1628775"/>
            <a:ext cx="1936750" cy="161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>
              <a:defRPr/>
            </a:pPr>
            <a:r>
              <a:rPr lang="en-US" b="1" smtClean="0"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CATABOLISM</a:t>
            </a:r>
          </a:p>
          <a:p>
            <a:pPr>
              <a:defRPr/>
            </a:pPr>
            <a:r>
              <a:rPr lang="en-US" smtClean="0"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Stage I:</a:t>
            </a:r>
          </a:p>
          <a:p>
            <a:pPr lvl="1">
              <a:buFontTx/>
              <a:buChar char="•"/>
              <a:defRPr/>
            </a:pPr>
            <a:r>
              <a:rPr lang="en-US" sz="1600" smtClean="0">
                <a:latin typeface="Comic Sans MS" pitchFamily="66" charset="0"/>
              </a:rPr>
              <a:t> Digestion </a:t>
            </a:r>
          </a:p>
          <a:p>
            <a:pPr lvl="1">
              <a:buFontTx/>
              <a:buChar char="•"/>
              <a:defRPr/>
            </a:pPr>
            <a:r>
              <a:rPr lang="en-US" sz="1600" smtClean="0">
                <a:latin typeface="Comic Sans MS" pitchFamily="66" charset="0"/>
              </a:rPr>
              <a:t> Absorption</a:t>
            </a:r>
          </a:p>
          <a:p>
            <a:pPr lvl="1">
              <a:buFontTx/>
              <a:buChar char="•"/>
              <a:defRPr/>
            </a:pPr>
            <a:r>
              <a:rPr lang="en-US" sz="1600" smtClean="0">
                <a:latin typeface="Comic Sans MS" pitchFamily="66" charset="0"/>
              </a:rPr>
              <a:t> Transport</a:t>
            </a:r>
          </a:p>
          <a:p>
            <a:pPr lvl="1">
              <a:buFontTx/>
              <a:buChar char="•"/>
              <a:defRPr/>
            </a:pPr>
            <a:r>
              <a:rPr lang="en-US" sz="1600" smtClean="0">
                <a:latin typeface="Comic Sans MS" pitchFamily="66" charset="0"/>
              </a:rPr>
              <a:t> Mobilization</a:t>
            </a:r>
          </a:p>
        </p:txBody>
      </p:sp>
      <p:sp>
        <p:nvSpPr>
          <p:cNvPr id="177158" name="Text Box 6"/>
          <p:cNvSpPr txBox="1">
            <a:spLocks noChangeArrowheads="1"/>
          </p:cNvSpPr>
          <p:nvPr/>
        </p:nvSpPr>
        <p:spPr bwMode="auto">
          <a:xfrm>
            <a:off x="4876800" y="3351213"/>
            <a:ext cx="1881188" cy="611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>
              <a:defRPr/>
            </a:pPr>
            <a:r>
              <a:rPr lang="en-US" smtClean="0"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Stage II:</a:t>
            </a:r>
          </a:p>
          <a:p>
            <a:pPr lvl="1">
              <a:buFontTx/>
              <a:buChar char="•"/>
              <a:defRPr/>
            </a:pPr>
            <a:r>
              <a:rPr lang="en-US" sz="1600" smtClean="0">
                <a:latin typeface="Comic Sans MS" pitchFamily="66" charset="0"/>
              </a:rPr>
              <a:t> </a:t>
            </a:r>
            <a:r>
              <a:rPr lang="en-US" sz="1600" smtClean="0">
                <a:latin typeface="Comic Sans MS" pitchFamily="66" charset="0"/>
                <a:sym typeface="Symbol" pitchFamily="18" charset="2"/>
              </a:rPr>
              <a:t></a:t>
            </a:r>
            <a:r>
              <a:rPr lang="en-US" sz="1600" smtClean="0">
                <a:latin typeface="Comic Sans MS" pitchFamily="66" charset="0"/>
              </a:rPr>
              <a:t> Oxidation</a:t>
            </a:r>
          </a:p>
        </p:txBody>
      </p:sp>
      <p:sp>
        <p:nvSpPr>
          <p:cNvPr id="177159" name="Text Box 7"/>
          <p:cNvSpPr txBox="1">
            <a:spLocks noChangeArrowheads="1"/>
          </p:cNvSpPr>
          <p:nvPr/>
        </p:nvSpPr>
        <p:spPr bwMode="auto">
          <a:xfrm>
            <a:off x="4876800" y="4419600"/>
            <a:ext cx="3829050" cy="1100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>
              <a:defRPr/>
            </a:pPr>
            <a:r>
              <a:rPr lang="en-US" smtClean="0"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Stage III (common with carbs):</a:t>
            </a:r>
          </a:p>
          <a:p>
            <a:pPr lvl="1">
              <a:buFontTx/>
              <a:buChar char="•"/>
              <a:defRPr/>
            </a:pPr>
            <a:r>
              <a:rPr lang="en-US" sz="1600" smtClean="0">
                <a:latin typeface="Comic Sans MS" pitchFamily="66" charset="0"/>
              </a:rPr>
              <a:t> TCA</a:t>
            </a:r>
          </a:p>
          <a:p>
            <a:pPr lvl="1">
              <a:buFontTx/>
              <a:buChar char="•"/>
              <a:defRPr/>
            </a:pPr>
            <a:r>
              <a:rPr lang="en-US" sz="1600" smtClean="0">
                <a:latin typeface="Comic Sans MS" pitchFamily="66" charset="0"/>
              </a:rPr>
              <a:t> Mitochondrial Respiratory Chain</a:t>
            </a:r>
          </a:p>
          <a:p>
            <a:pPr lvl="1">
              <a:buFontTx/>
              <a:buChar char="•"/>
              <a:defRPr/>
            </a:pPr>
            <a:r>
              <a:rPr lang="en-US" sz="1600" smtClean="0">
                <a:latin typeface="Comic Sans MS" pitchFamily="66" charset="0"/>
              </a:rPr>
              <a:t> Oxidative Phosphorylation</a:t>
            </a:r>
          </a:p>
        </p:txBody>
      </p:sp>
      <p:sp>
        <p:nvSpPr>
          <p:cNvPr id="76808" name="AutoShape 8"/>
          <p:cNvSpPr>
            <a:spLocks noChangeArrowheads="1"/>
          </p:cNvSpPr>
          <p:nvPr/>
        </p:nvSpPr>
        <p:spPr bwMode="auto">
          <a:xfrm>
            <a:off x="4621213" y="3325813"/>
            <a:ext cx="187325" cy="269875"/>
          </a:xfrm>
          <a:prstGeom prst="downArrow">
            <a:avLst>
              <a:gd name="adj1" fmla="val 50000"/>
              <a:gd name="adj2" fmla="val 36017"/>
            </a:avLst>
          </a:prstGeom>
          <a:solidFill>
            <a:srgbClr val="FF6600">
              <a:alpha val="54117"/>
            </a:srgbClr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 sz="1000">
              <a:latin typeface="Comic Sans MS" pitchFamily="66" charset="0"/>
            </a:endParaRPr>
          </a:p>
        </p:txBody>
      </p:sp>
      <p:sp>
        <p:nvSpPr>
          <p:cNvPr id="76809" name="AutoShape 9"/>
          <p:cNvSpPr>
            <a:spLocks noChangeArrowheads="1"/>
          </p:cNvSpPr>
          <p:nvPr/>
        </p:nvSpPr>
        <p:spPr bwMode="auto">
          <a:xfrm rot="10800000">
            <a:off x="6858000" y="3109913"/>
            <a:ext cx="381000" cy="269875"/>
          </a:xfrm>
          <a:prstGeom prst="downArrow">
            <a:avLst>
              <a:gd name="adj1" fmla="val 50000"/>
              <a:gd name="adj2" fmla="val 25000"/>
            </a:avLst>
          </a:prstGeom>
          <a:solidFill>
            <a:srgbClr val="6699FF">
              <a:alpha val="54117"/>
            </a:srgbClr>
          </a:solidFill>
          <a:ln w="3175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en-US" sz="1000">
              <a:latin typeface="Comic Sans MS" pitchFamily="66" charset="0"/>
            </a:endParaRPr>
          </a:p>
        </p:txBody>
      </p:sp>
      <p:sp>
        <p:nvSpPr>
          <p:cNvPr id="177162" name="Text Box 10"/>
          <p:cNvSpPr txBox="1">
            <a:spLocks noChangeArrowheads="1"/>
          </p:cNvSpPr>
          <p:nvPr/>
        </p:nvSpPr>
        <p:spPr bwMode="auto">
          <a:xfrm>
            <a:off x="7178675" y="1658938"/>
            <a:ext cx="1646238" cy="137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>
              <a:defRPr/>
            </a:pPr>
            <a:r>
              <a:rPr lang="en-US" b="1" smtClean="0"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ANABOLISM</a:t>
            </a:r>
          </a:p>
          <a:p>
            <a:pPr>
              <a:defRPr/>
            </a:pPr>
            <a:r>
              <a:rPr lang="en-US" smtClean="0"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Stage I:</a:t>
            </a:r>
          </a:p>
          <a:p>
            <a:pPr>
              <a:defRPr/>
            </a:pPr>
            <a:endParaRPr lang="en-US" sz="1600" smtClean="0">
              <a:latin typeface="Comic Sans MS" pitchFamily="66" charset="0"/>
            </a:endParaRPr>
          </a:p>
          <a:p>
            <a:pPr>
              <a:buFontTx/>
              <a:buChar char="•"/>
              <a:defRPr/>
            </a:pPr>
            <a:r>
              <a:rPr lang="en-US" sz="1600" smtClean="0">
                <a:latin typeface="Comic Sans MS" pitchFamily="66" charset="0"/>
              </a:rPr>
              <a:t> Esterification</a:t>
            </a:r>
          </a:p>
          <a:p>
            <a:pPr>
              <a:buFontTx/>
              <a:buChar char="•"/>
              <a:defRPr/>
            </a:pPr>
            <a:r>
              <a:rPr lang="en-US" sz="1600" smtClean="0">
                <a:latin typeface="Comic Sans MS" pitchFamily="66" charset="0"/>
              </a:rPr>
              <a:t> Transport</a:t>
            </a:r>
          </a:p>
        </p:txBody>
      </p:sp>
      <p:sp>
        <p:nvSpPr>
          <p:cNvPr id="177163" name="Text Box 11"/>
          <p:cNvSpPr txBox="1">
            <a:spLocks noChangeArrowheads="1"/>
          </p:cNvSpPr>
          <p:nvPr/>
        </p:nvSpPr>
        <p:spPr bwMode="auto">
          <a:xfrm>
            <a:off x="7178675" y="3351213"/>
            <a:ext cx="1606550" cy="611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>
              <a:defRPr/>
            </a:pPr>
            <a:r>
              <a:rPr lang="en-US" smtClean="0"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Stage II:</a:t>
            </a:r>
          </a:p>
          <a:p>
            <a:pPr>
              <a:buFontTx/>
              <a:buChar char="•"/>
              <a:defRPr/>
            </a:pPr>
            <a:r>
              <a:rPr lang="en-US" sz="1600" smtClean="0">
                <a:latin typeface="Comic Sans MS" pitchFamily="66" charset="0"/>
              </a:rPr>
              <a:t>  FA synthesis</a:t>
            </a:r>
          </a:p>
        </p:txBody>
      </p:sp>
      <p:sp>
        <p:nvSpPr>
          <p:cNvPr id="76812" name="Rectangle 13"/>
          <p:cNvSpPr>
            <a:spLocks noChangeArrowheads="1"/>
          </p:cNvSpPr>
          <p:nvPr/>
        </p:nvSpPr>
        <p:spPr bwMode="auto">
          <a:xfrm>
            <a:off x="2895600" y="2773363"/>
            <a:ext cx="1295400" cy="244475"/>
          </a:xfrm>
          <a:prstGeom prst="rect">
            <a:avLst/>
          </a:prstGeom>
          <a:solidFill>
            <a:srgbClr val="FFFF99">
              <a:alpha val="56862"/>
            </a:srgbClr>
          </a:solidFill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en-US" sz="1000">
              <a:latin typeface="Comic Sans MS" pitchFamily="66" charset="0"/>
            </a:endParaRPr>
          </a:p>
        </p:txBody>
      </p:sp>
      <p:sp>
        <p:nvSpPr>
          <p:cNvPr id="76813" name="Oval 16"/>
          <p:cNvSpPr>
            <a:spLocks noChangeArrowheads="1"/>
          </p:cNvSpPr>
          <p:nvPr/>
        </p:nvSpPr>
        <p:spPr bwMode="auto">
          <a:xfrm>
            <a:off x="5486400" y="2951163"/>
            <a:ext cx="1219200" cy="346075"/>
          </a:xfrm>
          <a:prstGeom prst="ellipse">
            <a:avLst/>
          </a:prstGeom>
          <a:noFill/>
          <a:ln w="38100">
            <a:solidFill>
              <a:srgbClr val="CC0000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en-US" sz="1000">
              <a:latin typeface="Comic Sans MS" pitchFamily="66" charset="0"/>
            </a:endParaRPr>
          </a:p>
        </p:txBody>
      </p:sp>
      <p:sp>
        <p:nvSpPr>
          <p:cNvPr id="76814" name="Rectangle 18"/>
          <p:cNvSpPr>
            <a:spLocks noChangeArrowheads="1"/>
          </p:cNvSpPr>
          <p:nvPr/>
        </p:nvSpPr>
        <p:spPr bwMode="auto">
          <a:xfrm>
            <a:off x="1752600" y="4240213"/>
            <a:ext cx="1066800" cy="282575"/>
          </a:xfrm>
          <a:prstGeom prst="rect">
            <a:avLst/>
          </a:prstGeom>
          <a:noFill/>
          <a:ln w="38100">
            <a:solidFill>
              <a:srgbClr val="E32D36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en-US" sz="1000">
              <a:latin typeface="Comic Sans MS" pitchFamily="66" charset="0"/>
            </a:endParaRPr>
          </a:p>
        </p:txBody>
      </p:sp>
      <p:sp>
        <p:nvSpPr>
          <p:cNvPr id="76815" name="Date Placeholder 17"/>
          <p:cNvSpPr txBox="1">
            <a:spLocks noGrp="1"/>
          </p:cNvSpPr>
          <p:nvPr/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1000" i="1">
                <a:latin typeface="Comic Sans MS" pitchFamily="66" charset="0"/>
              </a:rPr>
              <a:t>GP_Fall2007</a:t>
            </a:r>
          </a:p>
        </p:txBody>
      </p:sp>
      <p:sp>
        <p:nvSpPr>
          <p:cNvPr id="76816" name="Oval 16"/>
          <p:cNvSpPr>
            <a:spLocks noChangeArrowheads="1"/>
          </p:cNvSpPr>
          <p:nvPr/>
        </p:nvSpPr>
        <p:spPr bwMode="auto">
          <a:xfrm>
            <a:off x="7019925" y="2349500"/>
            <a:ext cx="1944688" cy="863600"/>
          </a:xfrm>
          <a:prstGeom prst="ellips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76817" name="Oval 17"/>
          <p:cNvSpPr>
            <a:spLocks noChangeArrowheads="1"/>
          </p:cNvSpPr>
          <p:nvPr/>
        </p:nvSpPr>
        <p:spPr bwMode="auto">
          <a:xfrm>
            <a:off x="7092950" y="3286125"/>
            <a:ext cx="1727200" cy="86360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76818" name="Text Box 18"/>
          <p:cNvSpPr txBox="1">
            <a:spLocks noChangeArrowheads="1"/>
          </p:cNvSpPr>
          <p:nvPr/>
        </p:nvSpPr>
        <p:spPr bwMode="auto">
          <a:xfrm>
            <a:off x="611188" y="5405438"/>
            <a:ext cx="1117600" cy="376237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sr-Latn-CS" b="1">
                <a:solidFill>
                  <a:srgbClr val="FF0000"/>
                </a:solidFill>
              </a:rPr>
              <a:t>MATRIX</a:t>
            </a:r>
            <a:endParaRPr lang="en-US" b="1">
              <a:solidFill>
                <a:srgbClr val="FF0000"/>
              </a:solidFill>
            </a:endParaRPr>
          </a:p>
        </p:txBody>
      </p:sp>
      <p:sp>
        <p:nvSpPr>
          <p:cNvPr id="76819" name="Text Box 19"/>
          <p:cNvSpPr txBox="1">
            <a:spLocks noChangeArrowheads="1"/>
          </p:cNvSpPr>
          <p:nvPr/>
        </p:nvSpPr>
        <p:spPr bwMode="auto">
          <a:xfrm>
            <a:off x="539750" y="2852738"/>
            <a:ext cx="1219200" cy="376237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sr-Latn-CS" b="1">
                <a:solidFill>
                  <a:srgbClr val="FF0000"/>
                </a:solidFill>
              </a:rPr>
              <a:t>CITOSOL</a:t>
            </a:r>
            <a:endParaRPr lang="en-US" b="1">
              <a:solidFill>
                <a:srgbClr val="FF0000"/>
              </a:solidFill>
            </a:endParaRPr>
          </a:p>
        </p:txBody>
      </p:sp>
      <p:sp>
        <p:nvSpPr>
          <p:cNvPr id="76820" name="Rectangle 20"/>
          <p:cNvSpPr>
            <a:spLocks noChangeArrowheads="1"/>
          </p:cNvSpPr>
          <p:nvPr/>
        </p:nvSpPr>
        <p:spPr bwMode="auto">
          <a:xfrm>
            <a:off x="250825" y="2420938"/>
            <a:ext cx="649288" cy="287337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76821" name="Rectangle 21"/>
          <p:cNvSpPr>
            <a:spLocks noChangeArrowheads="1"/>
          </p:cNvSpPr>
          <p:nvPr/>
        </p:nvSpPr>
        <p:spPr bwMode="auto">
          <a:xfrm>
            <a:off x="1908175" y="2852738"/>
            <a:ext cx="792163" cy="215900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76822" name="Rectangle 22"/>
          <p:cNvSpPr>
            <a:spLocks noChangeArrowheads="1"/>
          </p:cNvSpPr>
          <p:nvPr/>
        </p:nvSpPr>
        <p:spPr bwMode="auto">
          <a:xfrm>
            <a:off x="3635375" y="2349500"/>
            <a:ext cx="649288" cy="358775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cxnSp>
        <p:nvCxnSpPr>
          <p:cNvPr id="76823" name="AutoShape 23"/>
          <p:cNvCxnSpPr>
            <a:cxnSpLocks noChangeShapeType="1"/>
            <a:stCxn id="0" idx="1"/>
            <a:endCxn id="0" idx="1"/>
          </p:cNvCxnSpPr>
          <p:nvPr/>
        </p:nvCxnSpPr>
        <p:spPr bwMode="auto">
          <a:xfrm>
            <a:off x="304800" y="4027488"/>
            <a:ext cx="0" cy="0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</p:spTree>
  </p:cSld>
  <p:clrMapOvr>
    <a:masterClrMapping/>
  </p:clrMapOvr>
  <p:transition advTm="22870"/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0" y="952500"/>
            <a:ext cx="8964613" cy="59055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sr-Cyrl-CS" sz="2400" smtClean="0"/>
              <a:t>одвија се </a:t>
            </a:r>
            <a:r>
              <a:rPr lang="sr-Cyrl-CS" sz="2400" b="1" u="sng" smtClean="0">
                <a:solidFill>
                  <a:srgbClr val="FFFF00"/>
                </a:solidFill>
              </a:rPr>
              <a:t>у ЦИТОСОЛУ</a:t>
            </a:r>
            <a:r>
              <a:rPr lang="sr-Cyrl-CS" sz="2400" smtClean="0"/>
              <a:t> </a:t>
            </a:r>
            <a:r>
              <a:rPr lang="sr-Latn-CS" sz="2400" smtClean="0"/>
              <a:t>у </a:t>
            </a:r>
            <a:r>
              <a:rPr lang="sr-Latn-CS" sz="2400" u="sng" smtClean="0">
                <a:solidFill>
                  <a:srgbClr val="FFFF00"/>
                </a:solidFill>
              </a:rPr>
              <a:t>стању </a:t>
            </a:r>
            <a:r>
              <a:rPr lang="sr-Latn-CS" sz="2400" b="1" u="sng" smtClean="0">
                <a:solidFill>
                  <a:srgbClr val="FFFF00"/>
                </a:solidFill>
              </a:rPr>
              <a:t>СИТОСТИ</a:t>
            </a:r>
            <a:r>
              <a:rPr lang="sr-Cyrl-CS" sz="2400" smtClean="0">
                <a:solidFill>
                  <a:srgbClr val="FFFF00"/>
                </a:solidFill>
              </a:rPr>
              <a:t> </a:t>
            </a:r>
            <a:endParaRPr lang="sr-Latn-CS" sz="2400" smtClean="0">
              <a:solidFill>
                <a:srgbClr val="FFFF00"/>
              </a:solidFill>
            </a:endParaRP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sr-Latn-CS" sz="800" smtClean="0">
              <a:solidFill>
                <a:srgbClr val="FFFF00"/>
              </a:solidFill>
            </a:endParaRPr>
          </a:p>
          <a:p>
            <a:pPr eaLnBrk="1" hangingPunct="1">
              <a:lnSpc>
                <a:spcPct val="80000"/>
              </a:lnSpc>
              <a:defRPr/>
            </a:pPr>
            <a:r>
              <a:rPr lang="sr-Cyrl-CS" sz="2400" smtClean="0"/>
              <a:t>обухвата уграђивање </a:t>
            </a:r>
            <a:r>
              <a:rPr lang="sr-Latn-CS" sz="2400" smtClean="0">
                <a:solidFill>
                  <a:srgbClr val="FFFF00"/>
                </a:solidFill>
              </a:rPr>
              <a:t>2 </a:t>
            </a:r>
            <a:r>
              <a:rPr lang="sr-Cyrl-CS" sz="2400" smtClean="0">
                <a:solidFill>
                  <a:srgbClr val="FFFF00"/>
                </a:solidFill>
              </a:rPr>
              <a:t>угљеников</a:t>
            </a:r>
            <a:r>
              <a:rPr lang="sr-Latn-CS" sz="2400" smtClean="0">
                <a:solidFill>
                  <a:srgbClr val="FFFF00"/>
                </a:solidFill>
              </a:rPr>
              <a:t>а</a:t>
            </a:r>
            <a:r>
              <a:rPr lang="sr-Cyrl-CS" sz="2400" smtClean="0">
                <a:solidFill>
                  <a:srgbClr val="FFFF00"/>
                </a:solidFill>
              </a:rPr>
              <a:t> атома</a:t>
            </a:r>
            <a:r>
              <a:rPr lang="sr-Cyrl-CS" sz="2400" smtClean="0"/>
              <a:t> из </a:t>
            </a:r>
            <a:r>
              <a:rPr lang="sr-Cyrl-CS" sz="2400" smtClean="0">
                <a:solidFill>
                  <a:srgbClr val="FFFF00"/>
                </a:solidFill>
              </a:rPr>
              <a:t>ацетил-</a:t>
            </a:r>
            <a:r>
              <a:rPr lang="sr-Latn-CS" sz="2400" smtClean="0">
                <a:solidFill>
                  <a:srgbClr val="FFFF00"/>
                </a:solidFill>
              </a:rPr>
              <a:t>C</a:t>
            </a:r>
            <a:r>
              <a:rPr lang="sr-Cyrl-CS" sz="2400" smtClean="0">
                <a:solidFill>
                  <a:srgbClr val="FFFF00"/>
                </a:solidFill>
              </a:rPr>
              <a:t>оА </a:t>
            </a:r>
            <a:r>
              <a:rPr lang="sr-Cyrl-CS" sz="2400" smtClean="0"/>
              <a:t>и</a:t>
            </a:r>
            <a:r>
              <a:rPr lang="sr-Cyrl-CS" sz="2400" smtClean="0">
                <a:solidFill>
                  <a:srgbClr val="FFFF00"/>
                </a:solidFill>
              </a:rPr>
              <a:t> </a:t>
            </a:r>
            <a:r>
              <a:rPr lang="en-US" sz="2400" smtClean="0">
                <a:solidFill>
                  <a:srgbClr val="FFFF00"/>
                </a:solidFill>
              </a:rPr>
              <a:t>малонил–</a:t>
            </a:r>
            <a:r>
              <a:rPr lang="sr-Latn-CS" sz="2400" smtClean="0">
                <a:solidFill>
                  <a:srgbClr val="FFFF00"/>
                </a:solidFill>
              </a:rPr>
              <a:t>C</a:t>
            </a:r>
            <a:r>
              <a:rPr lang="en-US" sz="2400" smtClean="0">
                <a:solidFill>
                  <a:srgbClr val="FFFF00"/>
                </a:solidFill>
              </a:rPr>
              <a:t>оА </a:t>
            </a:r>
            <a:r>
              <a:rPr lang="sr-Cyrl-CS" sz="2400" smtClean="0"/>
              <a:t>у растући ланац масних киселина уз коришћење</a:t>
            </a:r>
            <a:r>
              <a:rPr lang="en-US" sz="2400" smtClean="0"/>
              <a:t> </a:t>
            </a:r>
            <a:r>
              <a:rPr lang="sr-Cyrl-CS" sz="2400" b="1" smtClean="0">
                <a:solidFill>
                  <a:srgbClr val="FFFF00"/>
                </a:solidFill>
              </a:rPr>
              <a:t>АТ</a:t>
            </a:r>
            <a:r>
              <a:rPr lang="sr-Latn-CS" sz="2400" b="1" smtClean="0">
                <a:solidFill>
                  <a:srgbClr val="FFFF00"/>
                </a:solidFill>
              </a:rPr>
              <a:t>P</a:t>
            </a:r>
            <a:r>
              <a:rPr lang="sr-Cyrl-CS" sz="2400" b="1" smtClean="0">
                <a:solidFill>
                  <a:srgbClr val="FFFF00"/>
                </a:solidFill>
              </a:rPr>
              <a:t>-а</a:t>
            </a:r>
            <a:r>
              <a:rPr lang="sr-Cyrl-CS" sz="2400" smtClean="0">
                <a:solidFill>
                  <a:srgbClr val="FFFF00"/>
                </a:solidFill>
              </a:rPr>
              <a:t> </a:t>
            </a:r>
            <a:r>
              <a:rPr lang="sr-Cyrl-CS" sz="2400" smtClean="0"/>
              <a:t>и</a:t>
            </a:r>
            <a:r>
              <a:rPr lang="sr-Cyrl-CS" sz="2400" smtClean="0">
                <a:solidFill>
                  <a:srgbClr val="FFFF00"/>
                </a:solidFill>
              </a:rPr>
              <a:t> </a:t>
            </a:r>
            <a:r>
              <a:rPr lang="sr-Latn-CS" sz="2400" b="1" smtClean="0">
                <a:solidFill>
                  <a:srgbClr val="FFFF00"/>
                </a:solidFill>
              </a:rPr>
              <a:t>NADPH</a:t>
            </a:r>
            <a:r>
              <a:rPr lang="sr-Cyrl-CS" sz="2400" b="1" smtClean="0">
                <a:solidFill>
                  <a:srgbClr val="FFFF00"/>
                </a:solidFill>
              </a:rPr>
              <a:t>+</a:t>
            </a:r>
            <a:r>
              <a:rPr lang="sr-Latn-CS" sz="2400" b="1" smtClean="0">
                <a:solidFill>
                  <a:srgbClr val="FFFF00"/>
                </a:solidFill>
              </a:rPr>
              <a:t>H</a:t>
            </a:r>
            <a:r>
              <a:rPr lang="sr-Cyrl-CS" sz="2400" b="1" baseline="30000" smtClean="0">
                <a:solidFill>
                  <a:srgbClr val="FFFF00"/>
                </a:solidFill>
              </a:rPr>
              <a:t>+</a:t>
            </a:r>
            <a:endParaRPr lang="en-US" sz="2400" smtClean="0"/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en-US" sz="800" smtClean="0"/>
          </a:p>
          <a:p>
            <a:pPr eaLnBrk="1" hangingPunct="1">
              <a:lnSpc>
                <a:spcPct val="80000"/>
              </a:lnSpc>
              <a:defRPr/>
            </a:pPr>
            <a:r>
              <a:rPr lang="sr-Cyrl-CS" sz="2400" b="1" smtClean="0">
                <a:solidFill>
                  <a:srgbClr val="FFFF00"/>
                </a:solidFill>
              </a:rPr>
              <a:t>Ацетил-</a:t>
            </a:r>
            <a:r>
              <a:rPr lang="sr-Latn-CS" sz="2400" b="1" smtClean="0">
                <a:solidFill>
                  <a:srgbClr val="FFFF00"/>
                </a:solidFill>
              </a:rPr>
              <a:t>C</a:t>
            </a:r>
            <a:r>
              <a:rPr lang="sr-Cyrl-CS" sz="2400" b="1" smtClean="0">
                <a:solidFill>
                  <a:srgbClr val="FFFF00"/>
                </a:solidFill>
              </a:rPr>
              <a:t>оА </a:t>
            </a:r>
            <a:r>
              <a:rPr lang="sr-Latn-CS" sz="2400" b="1" smtClean="0">
                <a:solidFill>
                  <a:srgbClr val="FFFF00"/>
                </a:solidFill>
              </a:rPr>
              <a:t>је ПРЕКУРСОР свих C атома у ланцу МК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sr-Latn-CS" sz="800" b="1" smtClean="0">
              <a:solidFill>
                <a:srgbClr val="FFFF00"/>
              </a:solidFill>
            </a:endParaRPr>
          </a:p>
          <a:p>
            <a:pPr eaLnBrk="1" hangingPunct="1">
              <a:lnSpc>
                <a:spcPct val="80000"/>
              </a:lnSpc>
              <a:defRPr/>
            </a:pPr>
            <a:r>
              <a:rPr lang="sr-Cyrl-CS" sz="2400" b="1" smtClean="0">
                <a:solidFill>
                  <a:srgbClr val="FFFF00"/>
                </a:solidFill>
              </a:rPr>
              <a:t>Ацетил-</a:t>
            </a:r>
            <a:r>
              <a:rPr lang="sr-Latn-CS" sz="2400" b="1" smtClean="0">
                <a:solidFill>
                  <a:srgbClr val="FFFF00"/>
                </a:solidFill>
              </a:rPr>
              <a:t>C</a:t>
            </a:r>
            <a:r>
              <a:rPr lang="sr-Cyrl-CS" sz="2400" b="1" smtClean="0">
                <a:solidFill>
                  <a:srgbClr val="FFFF00"/>
                </a:solidFill>
              </a:rPr>
              <a:t>оА</a:t>
            </a:r>
            <a:r>
              <a:rPr lang="sr-Latn-CS" sz="2400" b="1" smtClean="0">
                <a:solidFill>
                  <a:srgbClr val="FFFF00"/>
                </a:solidFill>
              </a:rPr>
              <a:t> </a:t>
            </a:r>
            <a:r>
              <a:rPr lang="sr-Latn-CS" sz="2400" b="1" smtClean="0"/>
              <a:t>потиче из </a:t>
            </a:r>
            <a:r>
              <a:rPr lang="sr-Latn-CS" sz="2400" b="1" smtClean="0">
                <a:solidFill>
                  <a:srgbClr val="FFFF00"/>
                </a:solidFill>
              </a:rPr>
              <a:t>глукозе </a:t>
            </a:r>
            <a:r>
              <a:rPr lang="sr-Latn-CS" sz="2400" smtClean="0"/>
              <a:t>(гликолизом до пирувата а затим оксидативна декарбоксилација у митохондријама),</a:t>
            </a:r>
            <a:r>
              <a:rPr lang="sr-Latn-CS" sz="2400" b="1" smtClean="0"/>
              <a:t> </a:t>
            </a:r>
            <a:r>
              <a:rPr lang="sr-Latn-CS" sz="2400" b="1" smtClean="0">
                <a:solidFill>
                  <a:srgbClr val="FFFF00"/>
                </a:solidFill>
              </a:rPr>
              <a:t>аминокиселина </a:t>
            </a:r>
            <a:r>
              <a:rPr lang="sr-Latn-CS" sz="2400" smtClean="0"/>
              <a:t>(аланин</a:t>
            </a:r>
            <a:r>
              <a:rPr lang="sr-Cyrl-CS" sz="2400" smtClean="0"/>
              <a:t>а</a:t>
            </a:r>
            <a:r>
              <a:rPr lang="en-US" sz="2400" smtClean="0"/>
              <a:t>, ц</a:t>
            </a:r>
            <a:r>
              <a:rPr lang="ru-RU" sz="2400" smtClean="0"/>
              <a:t>и</a:t>
            </a:r>
            <a:r>
              <a:rPr lang="en-US" sz="2400" smtClean="0"/>
              <a:t>стеин</a:t>
            </a:r>
            <a:r>
              <a:rPr lang="sr-Cyrl-CS" sz="2400" smtClean="0"/>
              <a:t>а</a:t>
            </a:r>
            <a:r>
              <a:rPr lang="en-US" sz="2400" smtClean="0"/>
              <a:t>, </a:t>
            </a:r>
            <a:endParaRPr lang="sr-Latn-CS" sz="2400" smtClean="0"/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sz="2400" smtClean="0"/>
              <a:t>гл</a:t>
            </a:r>
            <a:r>
              <a:rPr lang="sr-Cyrl-CS" sz="2400" smtClean="0"/>
              <a:t>и</a:t>
            </a:r>
            <a:r>
              <a:rPr lang="en-US" sz="2400" smtClean="0"/>
              <a:t>цин</a:t>
            </a:r>
            <a:r>
              <a:rPr lang="sr-Cyrl-CS" sz="2400" smtClean="0"/>
              <a:t>а</a:t>
            </a:r>
            <a:r>
              <a:rPr lang="en-US" sz="2400" smtClean="0"/>
              <a:t>, серин</a:t>
            </a:r>
            <a:r>
              <a:rPr lang="sr-Cyrl-CS" sz="2400" smtClean="0"/>
              <a:t>а</a:t>
            </a:r>
            <a:r>
              <a:rPr lang="en-US" sz="2400" smtClean="0"/>
              <a:t>, &amp; треонин</a:t>
            </a:r>
            <a:r>
              <a:rPr lang="sr-Cyrl-CS" sz="2400" smtClean="0"/>
              <a:t>а</a:t>
            </a:r>
            <a:r>
              <a:rPr lang="en-US" sz="2400" smtClean="0"/>
              <a:t> </a:t>
            </a:r>
            <a:r>
              <a:rPr lang="sr-Latn-CS" sz="2400" smtClean="0"/>
              <a:t>до 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sr-Cyrl-CS" sz="2400" smtClean="0">
                <a:solidFill>
                  <a:srgbClr val="FFFF00"/>
                </a:solidFill>
              </a:rPr>
              <a:t>п</a:t>
            </a:r>
            <a:r>
              <a:rPr lang="sr-Latn-CS" sz="2400" smtClean="0">
                <a:solidFill>
                  <a:srgbClr val="FFFF00"/>
                </a:solidFill>
              </a:rPr>
              <a:t>ирувата</a:t>
            </a:r>
            <a:r>
              <a:rPr lang="en-US" sz="2400" smtClean="0"/>
              <a:t>; кетогених/кетоглукогених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sr-Cyrl-CS" sz="2400" smtClean="0"/>
              <a:t>АК </a:t>
            </a:r>
            <a:r>
              <a:rPr lang="en-US" sz="2400" smtClean="0"/>
              <a:t>директно</a:t>
            </a:r>
            <a:r>
              <a:rPr lang="sr-Latn-CS" sz="2400" smtClean="0"/>
              <a:t>), и</a:t>
            </a:r>
            <a:r>
              <a:rPr lang="sr-Latn-CS" sz="2400" b="1" smtClean="0"/>
              <a:t> </a:t>
            </a:r>
            <a:r>
              <a:rPr lang="sr-Latn-CS" sz="2400" b="1" smtClean="0">
                <a:solidFill>
                  <a:srgbClr val="FFFF00"/>
                </a:solidFill>
              </a:rPr>
              <a:t>разградњом масних 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sr-Latn-CS" sz="2400" b="1" smtClean="0">
                <a:solidFill>
                  <a:srgbClr val="FFFF00"/>
                </a:solidFill>
              </a:rPr>
              <a:t>киселинa</a:t>
            </a:r>
            <a:endParaRPr lang="en-US" sz="2400" b="1" smtClean="0">
              <a:solidFill>
                <a:srgbClr val="FFFF00"/>
              </a:solidFill>
            </a:endParaRPr>
          </a:p>
          <a:p>
            <a:pPr eaLnBrk="1" hangingPunct="1">
              <a:lnSpc>
                <a:spcPct val="80000"/>
              </a:lnSpc>
              <a:defRPr/>
            </a:pPr>
            <a:endParaRPr lang="en-US" sz="2400" smtClean="0">
              <a:solidFill>
                <a:srgbClr val="FFFF00"/>
              </a:solidFill>
            </a:endParaRPr>
          </a:p>
          <a:p>
            <a:pPr eaLnBrk="1" hangingPunct="1">
              <a:lnSpc>
                <a:spcPct val="80000"/>
              </a:lnSpc>
              <a:defRPr/>
            </a:pPr>
            <a:endParaRPr lang="en-US" sz="2400" smtClean="0">
              <a:solidFill>
                <a:srgbClr val="FFFF00"/>
              </a:solidFill>
              <a:latin typeface="Comic Sans MS" pitchFamily="66" charset="0"/>
            </a:endParaRPr>
          </a:p>
        </p:txBody>
      </p:sp>
      <p:sp>
        <p:nvSpPr>
          <p:cNvPr id="77827" name="Text Box 3"/>
          <p:cNvSpPr txBox="1">
            <a:spLocks noChangeArrowheads="1"/>
          </p:cNvSpPr>
          <p:nvPr/>
        </p:nvSpPr>
        <p:spPr bwMode="auto">
          <a:xfrm>
            <a:off x="1619250" y="115888"/>
            <a:ext cx="54038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sr-Cyrl-CS" sz="3200" b="1">
                <a:solidFill>
                  <a:srgbClr val="FFFF00"/>
                </a:solidFill>
              </a:rPr>
              <a:t>Синтеза масних киселина</a:t>
            </a:r>
          </a:p>
        </p:txBody>
      </p:sp>
      <p:pic>
        <p:nvPicPr>
          <p:cNvPr id="77828" name="Picture 4" descr="AcetylCo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95963" y="3971925"/>
            <a:ext cx="3095625" cy="284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7829" name="Oval 5"/>
          <p:cNvSpPr>
            <a:spLocks noChangeArrowheads="1"/>
          </p:cNvSpPr>
          <p:nvPr/>
        </p:nvSpPr>
        <p:spPr bwMode="auto">
          <a:xfrm>
            <a:off x="6948488" y="3933825"/>
            <a:ext cx="1295400" cy="647700"/>
          </a:xfrm>
          <a:prstGeom prst="ellips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850" name="Picture 2" descr="acetylcoatransport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1547813" y="3113088"/>
            <a:ext cx="6553200" cy="3744912"/>
          </a:xfrm>
          <a:noFill/>
        </p:spPr>
      </p:pic>
      <p:sp>
        <p:nvSpPr>
          <p:cNvPr id="98307" name="Text Box 3"/>
          <p:cNvSpPr txBox="1">
            <a:spLocks noChangeArrowheads="1"/>
          </p:cNvSpPr>
          <p:nvPr/>
        </p:nvSpPr>
        <p:spPr bwMode="auto">
          <a:xfrm>
            <a:off x="107950" y="981075"/>
            <a:ext cx="9036050" cy="2112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/>
            </a:pPr>
            <a:r>
              <a:rPr lang="sr-Cyrl-CS" sz="2400"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sr-Latn-CS" sz="24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Ацетил-CоА</a:t>
            </a:r>
            <a:r>
              <a:rPr lang="sr-Latn-CS" sz="2400">
                <a:effectLst>
                  <a:outerShdw blurRad="38100" dist="38100" dir="2700000" algn="tl">
                    <a:srgbClr val="000000"/>
                  </a:outerShdw>
                </a:effectLst>
              </a:rPr>
              <a:t> се синтетише у </a:t>
            </a:r>
            <a:r>
              <a:rPr lang="sr-Latn-CS" sz="24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матриксу митохондрија, </a:t>
            </a:r>
            <a:r>
              <a:rPr lang="sr-Latn-CS" sz="2400">
                <a:effectLst>
                  <a:outerShdw blurRad="38100" dist="38100" dir="2700000" algn="tl">
                    <a:srgbClr val="000000"/>
                  </a:outerShdw>
                </a:effectLst>
              </a:rPr>
              <a:t>а </a:t>
            </a:r>
            <a:r>
              <a:rPr lang="sr-Latn-CS" sz="24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синтеза масних киселина</a:t>
            </a:r>
            <a:r>
              <a:rPr lang="sr-Latn-CS" sz="2400">
                <a:effectLst>
                  <a:outerShdw blurRad="38100" dist="38100" dir="2700000" algn="tl">
                    <a:srgbClr val="000000"/>
                  </a:outerShdw>
                </a:effectLst>
              </a:rPr>
              <a:t> се одвија </a:t>
            </a:r>
            <a:r>
              <a:rPr lang="sr-Latn-CS" sz="24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у цитосолу</a:t>
            </a:r>
            <a:r>
              <a:rPr lang="sr-Latn-CS" sz="2400"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</a:p>
          <a:p>
            <a:pPr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None/>
              <a:defRPr/>
            </a:pPr>
            <a:endParaRPr lang="sr-Latn-CS" sz="800"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Char char="n"/>
              <a:defRPr/>
            </a:pPr>
            <a:r>
              <a:rPr lang="sr-Latn-CS" sz="2400">
                <a:effectLst>
                  <a:outerShdw blurRad="38100" dist="38100" dir="2700000" algn="tl">
                    <a:srgbClr val="000000"/>
                  </a:outerShdw>
                </a:effectLst>
              </a:rPr>
              <a:t> А</a:t>
            </a:r>
            <a:r>
              <a:rPr lang="sr-Cyrl-CS" sz="2400">
                <a:effectLst>
                  <a:outerShdw blurRad="38100" dist="38100" dir="2700000" algn="tl">
                    <a:srgbClr val="000000"/>
                  </a:outerShdw>
                </a:effectLst>
              </a:rPr>
              <a:t>цетил-</a:t>
            </a:r>
            <a:r>
              <a:rPr lang="sr-Latn-CS" sz="2400">
                <a:effectLst>
                  <a:outerShdw blurRad="38100" dist="38100" dir="2700000" algn="tl">
                    <a:srgbClr val="000000"/>
                  </a:outerShdw>
                </a:effectLst>
              </a:rPr>
              <a:t>C</a:t>
            </a:r>
            <a:r>
              <a:rPr lang="sr-Cyrl-CS" sz="2400">
                <a:effectLst>
                  <a:outerShdw blurRad="38100" dist="38100" dir="2700000" algn="tl">
                    <a:srgbClr val="000000"/>
                  </a:outerShdw>
                </a:effectLst>
              </a:rPr>
              <a:t>оА </a:t>
            </a:r>
            <a:r>
              <a:rPr lang="sr-Cyrl-CS" sz="24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не може</a:t>
            </a:r>
            <a:r>
              <a:rPr lang="sr-Cyrl-CS" sz="2400">
                <a:effectLst>
                  <a:outerShdw blurRad="38100" dist="38100" dir="2700000" algn="tl">
                    <a:srgbClr val="000000"/>
                  </a:outerShdw>
                </a:effectLst>
              </a:rPr>
              <a:t> да прође </a:t>
            </a:r>
            <a:r>
              <a:rPr lang="sr-Cyrl-CS" sz="24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кроз мембрану митохондрија</a:t>
            </a:r>
            <a:r>
              <a:rPr lang="sr-Cyrl-CS" sz="2400">
                <a:effectLst>
                  <a:outerShdw blurRad="38100" dist="38100" dir="2700000" algn="tl">
                    <a:srgbClr val="000000"/>
                  </a:outerShdw>
                </a:effectLst>
              </a:rPr>
              <a:t> у цитосол, он се у митохондријама </a:t>
            </a:r>
            <a:r>
              <a:rPr lang="sr-Cyrl-CS" sz="24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кондензује са оксалацетатом у </a:t>
            </a:r>
            <a:r>
              <a:rPr lang="sr-Cyrl-CS" sz="24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ЦИТРАТ</a:t>
            </a:r>
            <a:r>
              <a:rPr lang="sr-Cyrl-CS" sz="2400">
                <a:effectLst>
                  <a:outerShdw blurRad="38100" dist="38100" dir="2700000" algn="tl">
                    <a:srgbClr val="000000"/>
                  </a:outerShdw>
                </a:effectLst>
              </a:rPr>
              <a:t>  деловањем </a:t>
            </a:r>
            <a:r>
              <a:rPr lang="sr-Cyrl-CS" sz="2400" b="1">
                <a:effectLst>
                  <a:outerShdw blurRad="38100" dist="38100" dir="2700000" algn="tl">
                    <a:srgbClr val="000000"/>
                  </a:outerShdw>
                </a:effectLst>
              </a:rPr>
              <a:t>цитрат синтазе</a:t>
            </a:r>
            <a:endParaRPr lang="en-US" sz="2400"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>
              <a:defRPr/>
            </a:pPr>
            <a:endParaRPr lang="en-US" sz="2400">
              <a:solidFill>
                <a:srgbClr val="00FFFF"/>
              </a:solidFill>
              <a:latin typeface="Comic Sans MS" pitchFamily="66" charset="0"/>
            </a:endParaRPr>
          </a:p>
        </p:txBody>
      </p:sp>
      <p:sp>
        <p:nvSpPr>
          <p:cNvPr id="78852" name="Rectangle 4"/>
          <p:cNvSpPr>
            <a:spLocks noChangeArrowheads="1"/>
          </p:cNvSpPr>
          <p:nvPr/>
        </p:nvSpPr>
        <p:spPr bwMode="auto">
          <a:xfrm>
            <a:off x="1547813" y="3141663"/>
            <a:ext cx="2447925" cy="1798637"/>
          </a:xfrm>
          <a:prstGeom prst="rect">
            <a:avLst/>
          </a:prstGeom>
          <a:noFill/>
          <a:ln w="5715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78853" name="Text Box 5"/>
          <p:cNvSpPr txBox="1">
            <a:spLocks noChangeArrowheads="1"/>
          </p:cNvSpPr>
          <p:nvPr/>
        </p:nvSpPr>
        <p:spPr bwMode="auto">
          <a:xfrm>
            <a:off x="1619250" y="287338"/>
            <a:ext cx="54038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sr-Cyrl-CS" sz="3200" b="1">
                <a:solidFill>
                  <a:srgbClr val="FFFF00"/>
                </a:solidFill>
              </a:rPr>
              <a:t>Синтеза масних киселина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79388" y="333375"/>
            <a:ext cx="8964612" cy="6048375"/>
          </a:xfrm>
        </p:spPr>
        <p:txBody>
          <a:bodyPr/>
          <a:lstStyle/>
          <a:p>
            <a:pPr eaLnBrk="1" hangingPunct="1">
              <a:defRPr/>
            </a:pPr>
            <a:r>
              <a:rPr lang="sr-Latn-CS" sz="2400" smtClean="0"/>
              <a:t>Ц</a:t>
            </a:r>
            <a:r>
              <a:rPr lang="sr-Cyrl-CS" sz="2400" smtClean="0"/>
              <a:t>итрат се </a:t>
            </a:r>
            <a:r>
              <a:rPr lang="sr-Cyrl-CS" sz="2400" smtClean="0">
                <a:solidFill>
                  <a:srgbClr val="FFFF00"/>
                </a:solidFill>
              </a:rPr>
              <a:t>транспортује</a:t>
            </a:r>
            <a:r>
              <a:rPr lang="sr-Cyrl-CS" sz="2400" smtClean="0"/>
              <a:t> кроз унутрашњу митохондријалну мембрану </a:t>
            </a:r>
            <a:r>
              <a:rPr lang="sr-Cyrl-CS" sz="2400" smtClean="0">
                <a:solidFill>
                  <a:srgbClr val="FFFF00"/>
                </a:solidFill>
              </a:rPr>
              <a:t>у цитосол</a:t>
            </a:r>
            <a:r>
              <a:rPr lang="sr-Cyrl-CS" sz="2400" smtClean="0"/>
              <a:t>, где се </a:t>
            </a:r>
            <a:r>
              <a:rPr lang="sr-Cyrl-CS" sz="2400" smtClean="0">
                <a:solidFill>
                  <a:srgbClr val="FFFF00"/>
                </a:solidFill>
              </a:rPr>
              <a:t>разлаже на </a:t>
            </a:r>
            <a:r>
              <a:rPr lang="sr-Cyrl-CS" sz="2800" b="1" smtClean="0">
                <a:solidFill>
                  <a:srgbClr val="FFFF00"/>
                </a:solidFill>
              </a:rPr>
              <a:t>ацетил-</a:t>
            </a:r>
            <a:r>
              <a:rPr lang="sr-Latn-CS" sz="2800" b="1" smtClean="0">
                <a:solidFill>
                  <a:srgbClr val="FFFF00"/>
                </a:solidFill>
              </a:rPr>
              <a:t>C</a:t>
            </a:r>
            <a:r>
              <a:rPr lang="sr-Cyrl-CS" sz="2800" b="1" smtClean="0">
                <a:solidFill>
                  <a:srgbClr val="FFFF00"/>
                </a:solidFill>
              </a:rPr>
              <a:t>оА</a:t>
            </a:r>
            <a:r>
              <a:rPr lang="sr-Cyrl-CS" sz="2400" smtClean="0"/>
              <a:t> и </a:t>
            </a:r>
            <a:r>
              <a:rPr lang="sr-Cyrl-CS" sz="2400" b="1" smtClean="0">
                <a:solidFill>
                  <a:srgbClr val="FFFF00"/>
                </a:solidFill>
              </a:rPr>
              <a:t>оксалацетат </a:t>
            </a:r>
            <a:r>
              <a:rPr lang="sr-Cyrl-CS" sz="2400" smtClean="0">
                <a:solidFill>
                  <a:srgbClr val="FFFF00"/>
                </a:solidFill>
              </a:rPr>
              <a:t>(</a:t>
            </a:r>
            <a:r>
              <a:rPr lang="sr-Cyrl-CS" sz="2400" b="1" smtClean="0"/>
              <a:t>АТ</a:t>
            </a:r>
            <a:r>
              <a:rPr lang="sr-Latn-CS" sz="2400" b="1" smtClean="0"/>
              <a:t>P</a:t>
            </a:r>
            <a:r>
              <a:rPr lang="sr-Cyrl-CS" sz="2400" b="1" smtClean="0"/>
              <a:t> цитрат лиаза</a:t>
            </a:r>
            <a:r>
              <a:rPr lang="sr-Cyrl-CS" sz="2400" smtClean="0">
                <a:solidFill>
                  <a:srgbClr val="FFFF00"/>
                </a:solidFill>
              </a:rPr>
              <a:t>)</a:t>
            </a:r>
            <a:endParaRPr lang="sr-Latn-CS" sz="2400" smtClean="0"/>
          </a:p>
          <a:p>
            <a:pPr eaLnBrk="1" hangingPunct="1">
              <a:buFont typeface="Wingdings" pitchFamily="2" charset="2"/>
              <a:buNone/>
              <a:defRPr/>
            </a:pPr>
            <a:endParaRPr lang="en-US" sz="800" smtClean="0"/>
          </a:p>
          <a:p>
            <a:pPr eaLnBrk="1" hangingPunct="1">
              <a:defRPr/>
            </a:pPr>
            <a:r>
              <a:rPr lang="sr-Cyrl-CS" sz="2000" u="sng" smtClean="0"/>
              <a:t>Оксалацетат се у цитосолу преводи у пируват у два корака:</a:t>
            </a:r>
            <a:r>
              <a:rPr lang="sr-Cyrl-CS" sz="2000" smtClean="0"/>
              <a:t> </a:t>
            </a:r>
            <a:endParaRPr lang="sr-Latn-CS" sz="2000" smtClean="0"/>
          </a:p>
          <a:p>
            <a:pPr eaLnBrk="1" hangingPunct="1">
              <a:defRPr/>
            </a:pPr>
            <a:r>
              <a:rPr lang="sr-Cyrl-CS" sz="2400" smtClean="0"/>
              <a:t>редукцијом у малат</a:t>
            </a:r>
            <a:endParaRPr lang="sr-Latn-CS" sz="2400" smtClean="0"/>
          </a:p>
          <a:p>
            <a:pPr eaLnBrk="1" hangingPunct="1">
              <a:defRPr/>
            </a:pPr>
            <a:r>
              <a:rPr lang="sr-Cyrl-CS" sz="2400" smtClean="0"/>
              <a:t>окс</a:t>
            </a:r>
            <a:r>
              <a:rPr lang="sr-Latn-CS" sz="2400" smtClean="0"/>
              <a:t>и</a:t>
            </a:r>
            <a:r>
              <a:rPr lang="sr-Cyrl-CS" sz="2400" smtClean="0"/>
              <a:t>дитивном декарбоксилацијом малата у пируват</a:t>
            </a:r>
            <a:r>
              <a:rPr lang="sr-Latn-CS" sz="2400" smtClean="0"/>
              <a:t> (</a:t>
            </a:r>
            <a:r>
              <a:rPr lang="sr-Latn-CS" sz="2400" b="1" smtClean="0">
                <a:solidFill>
                  <a:srgbClr val="FFFF00"/>
                </a:solidFill>
              </a:rPr>
              <a:t>настаје NADPH + H</a:t>
            </a:r>
            <a:r>
              <a:rPr lang="sr-Latn-CS" sz="2400" b="1" baseline="30000" smtClean="0">
                <a:solidFill>
                  <a:srgbClr val="FFFF00"/>
                </a:solidFill>
              </a:rPr>
              <a:t>+</a:t>
            </a:r>
            <a:r>
              <a:rPr lang="sr-Latn-CS" sz="2400" smtClean="0"/>
              <a:t>)</a:t>
            </a:r>
            <a:r>
              <a:rPr lang="sr-Cyrl-CS" sz="2400" smtClean="0"/>
              <a:t>, АТР-зависна малат дехидрогеназа</a:t>
            </a:r>
            <a:r>
              <a:rPr lang="en-US" sz="2800" b="1" smtClean="0">
                <a:solidFill>
                  <a:srgbClr val="00FFFF"/>
                </a:solidFill>
                <a:latin typeface="Comic Sans MS" pitchFamily="66" charset="0"/>
              </a:rPr>
              <a:t> </a:t>
            </a:r>
          </a:p>
        </p:txBody>
      </p:sp>
      <p:pic>
        <p:nvPicPr>
          <p:cNvPr id="79875" name="Picture 3" descr="acetylcoatransport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76375" y="3716338"/>
            <a:ext cx="5761038" cy="3097212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</p:pic>
      <p:sp>
        <p:nvSpPr>
          <p:cNvPr id="79876" name="Rectangle 4"/>
          <p:cNvSpPr>
            <a:spLocks noChangeArrowheads="1"/>
          </p:cNvSpPr>
          <p:nvPr/>
        </p:nvSpPr>
        <p:spPr bwMode="auto">
          <a:xfrm>
            <a:off x="4716463" y="3644900"/>
            <a:ext cx="2519362" cy="1370013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323850" y="333375"/>
            <a:ext cx="8229600" cy="6337300"/>
          </a:xfrm>
        </p:spPr>
        <p:txBody>
          <a:bodyPr/>
          <a:lstStyle/>
          <a:p>
            <a:pPr eaLnBrk="1" hangingPunct="1">
              <a:defRPr/>
            </a:pPr>
            <a:r>
              <a:rPr lang="sr-Latn-CS" sz="2400" smtClean="0">
                <a:solidFill>
                  <a:srgbClr val="FFFF00"/>
                </a:solidFill>
              </a:rPr>
              <a:t>Ацетил-CоА се у цитосолу укљу</a:t>
            </a:r>
            <a:r>
              <a:rPr lang="sr-Cyrl-CS" sz="2400" smtClean="0">
                <a:solidFill>
                  <a:srgbClr val="FFFF00"/>
                </a:solidFill>
              </a:rPr>
              <a:t>ч</a:t>
            </a:r>
            <a:r>
              <a:rPr lang="sr-Latn-CS" sz="2400" smtClean="0">
                <a:solidFill>
                  <a:srgbClr val="FFFF00"/>
                </a:solidFill>
              </a:rPr>
              <a:t>ује у синтезу масних киселина</a:t>
            </a:r>
            <a:endParaRPr lang="sr-Cyrl-CS" sz="2400" smtClean="0">
              <a:solidFill>
                <a:srgbClr val="FFFF00"/>
              </a:solidFill>
            </a:endParaRPr>
          </a:p>
          <a:p>
            <a:pPr eaLnBrk="1" hangingPunct="1">
              <a:buFont typeface="Wingdings" pitchFamily="2" charset="2"/>
              <a:buNone/>
              <a:defRPr/>
            </a:pPr>
            <a:endParaRPr lang="sr-Latn-CS" sz="800" smtClean="0">
              <a:solidFill>
                <a:srgbClr val="FFFF00"/>
              </a:solidFill>
            </a:endParaRPr>
          </a:p>
          <a:p>
            <a:pPr eaLnBrk="1" hangingPunct="1">
              <a:defRPr/>
            </a:pPr>
            <a:r>
              <a:rPr lang="sr-Latn-CS" sz="2400" b="1" smtClean="0">
                <a:solidFill>
                  <a:srgbClr val="FFFF00"/>
                </a:solidFill>
              </a:rPr>
              <a:t>Прва К</a:t>
            </a:r>
            <a:r>
              <a:rPr lang="sr-Cyrl-CS" sz="2400" b="1" smtClean="0">
                <a:solidFill>
                  <a:srgbClr val="FFFF00"/>
                </a:solidFill>
              </a:rPr>
              <a:t>ЉУЧН</a:t>
            </a:r>
            <a:r>
              <a:rPr lang="sr-Latn-CS" sz="2400" b="1" smtClean="0">
                <a:solidFill>
                  <a:srgbClr val="FFFF00"/>
                </a:solidFill>
              </a:rPr>
              <a:t>А</a:t>
            </a:r>
            <a:r>
              <a:rPr lang="sr-Cyrl-CS" sz="2400" b="1" smtClean="0"/>
              <a:t> </a:t>
            </a:r>
            <a:r>
              <a:rPr lang="sr-Latn-CS" sz="2400" b="1" smtClean="0"/>
              <a:t>реакција</a:t>
            </a:r>
            <a:r>
              <a:rPr lang="sr-Cyrl-CS" sz="2400" b="1" smtClean="0"/>
              <a:t> у синтези масних киселина је </a:t>
            </a:r>
            <a:r>
              <a:rPr lang="sr-Cyrl-CS" sz="2400" b="1" smtClean="0">
                <a:solidFill>
                  <a:srgbClr val="FFFF00"/>
                </a:solidFill>
              </a:rPr>
              <a:t>КАРБОКСИЛАЦИЈА ацетил-</a:t>
            </a:r>
            <a:r>
              <a:rPr lang="sr-Latn-CS" sz="2400" b="1" smtClean="0">
                <a:solidFill>
                  <a:srgbClr val="FFFF00"/>
                </a:solidFill>
              </a:rPr>
              <a:t>C</a:t>
            </a:r>
            <a:r>
              <a:rPr lang="sr-Cyrl-CS" sz="2400" b="1" smtClean="0">
                <a:solidFill>
                  <a:srgbClr val="FFFF00"/>
                </a:solidFill>
              </a:rPr>
              <a:t>оА у малонил-</a:t>
            </a:r>
            <a:r>
              <a:rPr lang="sr-Latn-CS" sz="2400" b="1" smtClean="0">
                <a:solidFill>
                  <a:srgbClr val="FFFF00"/>
                </a:solidFill>
              </a:rPr>
              <a:t>C</a:t>
            </a:r>
            <a:r>
              <a:rPr lang="sr-Cyrl-CS" sz="2400" b="1" smtClean="0">
                <a:solidFill>
                  <a:srgbClr val="FFFF00"/>
                </a:solidFill>
              </a:rPr>
              <a:t>оА</a:t>
            </a:r>
            <a:endParaRPr lang="sr-Cyrl-CS" sz="2400" smtClean="0">
              <a:solidFill>
                <a:srgbClr val="FFFF00"/>
              </a:solidFill>
            </a:endParaRPr>
          </a:p>
          <a:p>
            <a:pPr eaLnBrk="1" hangingPunct="1">
              <a:buFont typeface="Wingdings" pitchFamily="2" charset="2"/>
              <a:buNone/>
              <a:defRPr/>
            </a:pPr>
            <a:endParaRPr lang="en-US" sz="800" smtClean="0">
              <a:solidFill>
                <a:srgbClr val="FFFF00"/>
              </a:solidFill>
            </a:endParaRPr>
          </a:p>
          <a:p>
            <a:pPr eaLnBrk="1" hangingPunct="1">
              <a:defRPr/>
            </a:pPr>
            <a:r>
              <a:rPr lang="sr-Cyrl-CS" sz="2400" smtClean="0"/>
              <a:t>Реакција је </a:t>
            </a:r>
            <a:r>
              <a:rPr lang="sr-Cyrl-CS" sz="2400" b="1" smtClean="0">
                <a:solidFill>
                  <a:srgbClr val="FFFF00"/>
                </a:solidFill>
              </a:rPr>
              <a:t>ИРЕВЕРЗИБИЛНА</a:t>
            </a:r>
            <a:r>
              <a:rPr lang="sr-Cyrl-CS" sz="2400" smtClean="0"/>
              <a:t>  и  катализована </a:t>
            </a:r>
            <a:r>
              <a:rPr lang="sr-Cyrl-CS" sz="2400" b="1" smtClean="0">
                <a:solidFill>
                  <a:srgbClr val="FFFF00"/>
                </a:solidFill>
              </a:rPr>
              <a:t>ацетил-</a:t>
            </a:r>
            <a:r>
              <a:rPr lang="sr-Latn-CS" sz="2400" b="1" smtClean="0">
                <a:solidFill>
                  <a:srgbClr val="FFFF00"/>
                </a:solidFill>
              </a:rPr>
              <a:t>C</a:t>
            </a:r>
            <a:r>
              <a:rPr lang="sr-Cyrl-CS" sz="2400" b="1" smtClean="0">
                <a:solidFill>
                  <a:srgbClr val="FFFF00"/>
                </a:solidFill>
              </a:rPr>
              <a:t>оА карбоксилазом</a:t>
            </a:r>
            <a:r>
              <a:rPr lang="sr-Cyrl-CS" sz="2400" smtClean="0"/>
              <a:t> уз утрошак </a:t>
            </a:r>
            <a:r>
              <a:rPr lang="sr-Cyrl-CS" sz="2400" smtClean="0">
                <a:solidFill>
                  <a:srgbClr val="FFFF00"/>
                </a:solidFill>
              </a:rPr>
              <a:t>АТ</a:t>
            </a:r>
            <a:r>
              <a:rPr lang="sr-Latn-CS" sz="2400" smtClean="0">
                <a:solidFill>
                  <a:srgbClr val="FFFF00"/>
                </a:solidFill>
              </a:rPr>
              <a:t>P</a:t>
            </a:r>
            <a:r>
              <a:rPr lang="sr-Cyrl-CS" sz="2400" smtClean="0">
                <a:solidFill>
                  <a:srgbClr val="FFFF00"/>
                </a:solidFill>
              </a:rPr>
              <a:t>-а</a:t>
            </a:r>
            <a:r>
              <a:rPr lang="sr-Cyrl-CS" sz="2400" smtClean="0"/>
              <a:t> и </a:t>
            </a:r>
            <a:r>
              <a:rPr lang="sr-Cyrl-CS" sz="2400" smtClean="0">
                <a:solidFill>
                  <a:srgbClr val="FFFF00"/>
                </a:solidFill>
              </a:rPr>
              <a:t>бикарбоната (</a:t>
            </a:r>
            <a:r>
              <a:rPr lang="sr-Latn-CS" sz="2400" smtClean="0">
                <a:solidFill>
                  <a:srgbClr val="FFFF00"/>
                </a:solidFill>
              </a:rPr>
              <a:t>C</a:t>
            </a:r>
            <a:r>
              <a:rPr lang="sr-Cyrl-CS" sz="2400" smtClean="0">
                <a:solidFill>
                  <a:srgbClr val="FFFF00"/>
                </a:solidFill>
              </a:rPr>
              <a:t>О</a:t>
            </a:r>
            <a:r>
              <a:rPr lang="sr-Cyrl-CS" sz="2400" baseline="-25000" smtClean="0">
                <a:solidFill>
                  <a:srgbClr val="FFFF00"/>
                </a:solidFill>
              </a:rPr>
              <a:t>2</a:t>
            </a:r>
            <a:r>
              <a:rPr lang="sr-Cyrl-CS" sz="2400" smtClean="0">
                <a:solidFill>
                  <a:srgbClr val="FFFF00"/>
                </a:solidFill>
              </a:rPr>
              <a:t>)</a:t>
            </a:r>
            <a:r>
              <a:rPr lang="sr-Cyrl-CS" sz="2400" smtClean="0"/>
              <a:t> у присуству јона </a:t>
            </a:r>
            <a:r>
              <a:rPr lang="sr-Latn-CS" sz="2400" smtClean="0">
                <a:solidFill>
                  <a:srgbClr val="FFFF00"/>
                </a:solidFill>
              </a:rPr>
              <a:t>Mg</a:t>
            </a:r>
            <a:r>
              <a:rPr lang="sr-Cyrl-CS" sz="2400" baseline="30000" smtClean="0">
                <a:solidFill>
                  <a:srgbClr val="FFFF00"/>
                </a:solidFill>
              </a:rPr>
              <a:t>2+</a:t>
            </a:r>
            <a:endParaRPr lang="en-US" sz="2400" smtClean="0"/>
          </a:p>
          <a:p>
            <a:pPr eaLnBrk="1" hangingPunct="1">
              <a:buFont typeface="Wingdings" pitchFamily="2" charset="2"/>
              <a:buNone/>
              <a:defRPr/>
            </a:pPr>
            <a:endParaRPr lang="en-US" sz="2400" smtClean="0"/>
          </a:p>
        </p:txBody>
      </p:sp>
      <p:pic>
        <p:nvPicPr>
          <p:cNvPr id="808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00113" y="3860800"/>
            <a:ext cx="7127875" cy="292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68313" y="5445125"/>
            <a:ext cx="8229600" cy="1541463"/>
          </a:xfrm>
        </p:spPr>
        <p:txBody>
          <a:bodyPr/>
          <a:lstStyle/>
          <a:p>
            <a:pPr eaLnBrk="1" hangingPunct="1">
              <a:defRPr/>
            </a:pPr>
            <a:r>
              <a:rPr lang="sr-Latn-CS" sz="2400" b="1" smtClean="0">
                <a:solidFill>
                  <a:srgbClr val="FFFF00"/>
                </a:solidFill>
              </a:rPr>
              <a:t>М</a:t>
            </a:r>
            <a:r>
              <a:rPr lang="sr-Cyrl-CS" sz="2400" b="1" smtClean="0">
                <a:solidFill>
                  <a:srgbClr val="FFFF00"/>
                </a:solidFill>
              </a:rPr>
              <a:t>алонил-</a:t>
            </a:r>
            <a:r>
              <a:rPr lang="sr-Latn-CS" sz="2400" b="1" smtClean="0">
                <a:solidFill>
                  <a:srgbClr val="FFFF00"/>
                </a:solidFill>
              </a:rPr>
              <a:t>C</a:t>
            </a:r>
            <a:r>
              <a:rPr lang="sr-Cyrl-CS" sz="2400" b="1" smtClean="0">
                <a:solidFill>
                  <a:srgbClr val="FFFF00"/>
                </a:solidFill>
              </a:rPr>
              <a:t>оА</a:t>
            </a:r>
            <a:r>
              <a:rPr lang="sr-Cyrl-CS" sz="2400" b="1" smtClean="0"/>
              <a:t> служи као </a:t>
            </a:r>
            <a:r>
              <a:rPr lang="sr-Cyrl-CS" sz="2400" b="1" smtClean="0">
                <a:solidFill>
                  <a:srgbClr val="FFFF00"/>
                </a:solidFill>
              </a:rPr>
              <a:t>ДОНОР угљоводоничних </a:t>
            </a:r>
            <a:r>
              <a:rPr lang="sr-Latn-CS" sz="2400" b="1" smtClean="0">
                <a:solidFill>
                  <a:srgbClr val="FFFF00"/>
                </a:solidFill>
              </a:rPr>
              <a:t> </a:t>
            </a:r>
            <a:r>
              <a:rPr lang="sr-Cyrl-CS" sz="2400" b="1" smtClean="0">
                <a:solidFill>
                  <a:srgbClr val="FFFF00"/>
                </a:solidFill>
              </a:rPr>
              <a:t>јединица</a:t>
            </a:r>
            <a:r>
              <a:rPr lang="sr-Cyrl-CS" sz="2400" b="1" smtClean="0"/>
              <a:t> </a:t>
            </a:r>
            <a:r>
              <a:rPr lang="sr-Latn-CS" sz="2400" b="1" smtClean="0"/>
              <a:t>(</a:t>
            </a:r>
            <a:r>
              <a:rPr lang="sr-Latn-CS" sz="2400" b="1" smtClean="0">
                <a:solidFill>
                  <a:srgbClr val="FFFF00"/>
                </a:solidFill>
              </a:rPr>
              <a:t>2C</a:t>
            </a:r>
            <a:r>
              <a:rPr lang="sr-Latn-CS" sz="2400" b="1" smtClean="0"/>
              <a:t>)</a:t>
            </a:r>
            <a:r>
              <a:rPr lang="sr-Latn-CS" sz="2400" b="1" smtClean="0">
                <a:solidFill>
                  <a:srgbClr val="FFFF00"/>
                </a:solidFill>
              </a:rPr>
              <a:t> </a:t>
            </a:r>
            <a:r>
              <a:rPr lang="sr-Cyrl-CS" sz="2400" b="1" smtClean="0"/>
              <a:t>које се додају на растући </a:t>
            </a:r>
            <a:r>
              <a:rPr lang="sr-Cyrl-CS" sz="2400" b="1" smtClean="0">
                <a:solidFill>
                  <a:srgbClr val="FFFF00"/>
                </a:solidFill>
              </a:rPr>
              <a:t>ланац масне киселине</a:t>
            </a:r>
            <a:endParaRPr lang="en-US" smtClean="0">
              <a:solidFill>
                <a:srgbClr val="FFFF00"/>
              </a:solidFill>
            </a:endParaRPr>
          </a:p>
        </p:txBody>
      </p:sp>
      <p:sp>
        <p:nvSpPr>
          <p:cNvPr id="104451" name="Rectangle 3"/>
          <p:cNvSpPr>
            <a:spLocks noChangeArrowheads="1"/>
          </p:cNvSpPr>
          <p:nvPr/>
        </p:nvSpPr>
        <p:spPr bwMode="auto">
          <a:xfrm>
            <a:off x="0" y="765175"/>
            <a:ext cx="9144000" cy="191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defRPr/>
            </a:pPr>
            <a:r>
              <a:rPr lang="sr-Latn-CS" sz="2400">
                <a:effectLst>
                  <a:outerShdw blurRad="38100" dist="38100" dir="2700000" algn="tl">
                    <a:srgbClr val="000000"/>
                  </a:outerShdw>
                </a:effectLst>
              </a:rPr>
              <a:t>     Д</a:t>
            </a:r>
            <a:r>
              <a:rPr lang="sr-Cyrl-CS" sz="2400">
                <a:effectLst>
                  <a:outerShdw blurRad="38100" dist="38100" dir="2700000" algn="tl">
                    <a:srgbClr val="000000"/>
                  </a:outerShdw>
                </a:effectLst>
              </a:rPr>
              <a:t>ва корака:</a:t>
            </a:r>
          </a:p>
          <a:p>
            <a:pPr lvl="1">
              <a:buFontTx/>
              <a:buChar char="•"/>
              <a:defRPr/>
            </a:pPr>
            <a:r>
              <a:rPr lang="sr-Latn-CS" sz="24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К</a:t>
            </a:r>
            <a:r>
              <a:rPr lang="sr-Cyrl-CS" sz="24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арбоксилација биотина</a:t>
            </a:r>
            <a:r>
              <a:rPr lang="sr-Cyrl-CS" sz="2400">
                <a:effectLst>
                  <a:outerShdw blurRad="38100" dist="38100" dir="2700000" algn="tl">
                    <a:srgbClr val="000000"/>
                  </a:outerShdw>
                </a:effectLst>
              </a:rPr>
              <a:t> (АТ</a:t>
            </a:r>
            <a:r>
              <a:rPr lang="sr-Latn-CS" sz="2400">
                <a:effectLst>
                  <a:outerShdw blurRad="38100" dist="38100" dir="2700000" algn="tl">
                    <a:srgbClr val="000000"/>
                  </a:outerShdw>
                </a:effectLst>
              </a:rPr>
              <a:t>P</a:t>
            </a:r>
            <a:r>
              <a:rPr lang="sr-Cyrl-CS" sz="2400">
                <a:effectLst>
                  <a:outerShdw blurRad="38100" dist="38100" dir="2700000" algn="tl">
                    <a:srgbClr val="000000"/>
                  </a:outerShdw>
                </a:effectLst>
              </a:rPr>
              <a:t> је неопходан као извор енергије</a:t>
            </a:r>
            <a:r>
              <a:rPr lang="sr-Latn-CS" sz="2400">
                <a:effectLst>
                  <a:outerShdw blurRad="38100" dist="38100" dir="2700000" algn="tl">
                    <a:srgbClr val="000000"/>
                  </a:outerShdw>
                </a:effectLst>
              </a:rPr>
              <a:t>, HCO</a:t>
            </a:r>
            <a:r>
              <a:rPr lang="sr-Latn-CS" sz="2400" baseline="-25000">
                <a:effectLst>
                  <a:outerShdw blurRad="38100" dist="38100" dir="2700000" algn="tl">
                    <a:srgbClr val="000000"/>
                  </a:outerShdw>
                </a:effectLst>
              </a:rPr>
              <a:t>3</a:t>
            </a:r>
            <a:r>
              <a:rPr lang="sr-Latn-CS" sz="2400" baseline="30000">
                <a:effectLst>
                  <a:outerShdw blurRad="38100" dist="38100" dir="2700000" algn="tl">
                    <a:srgbClr val="000000"/>
                  </a:outerShdw>
                </a:effectLst>
              </a:rPr>
              <a:t>-</a:t>
            </a:r>
            <a:r>
              <a:rPr lang="sr-Latn-CS" sz="2400">
                <a:effectLst>
                  <a:outerShdw blurRad="38100" dist="38100" dir="2700000" algn="tl">
                    <a:srgbClr val="000000"/>
                  </a:outerShdw>
                </a:effectLst>
              </a:rPr>
              <a:t> извор CО</a:t>
            </a:r>
            <a:r>
              <a:rPr lang="sr-Latn-CS" sz="2400" baseline="-25000">
                <a:effectLst>
                  <a:outerShdw blurRad="38100" dist="38100" dir="2700000" algn="tl">
                    <a:srgbClr val="000000"/>
                  </a:outerShdw>
                </a:effectLst>
              </a:rPr>
              <a:t>2</a:t>
            </a:r>
            <a:r>
              <a:rPr lang="sr-Cyrl-CS" sz="2400">
                <a:effectLst>
                  <a:outerShdw blurRad="38100" dist="38100" dir="2700000" algn="tl">
                    <a:srgbClr val="000000"/>
                  </a:outerShdw>
                </a:effectLst>
              </a:rPr>
              <a:t>)</a:t>
            </a:r>
            <a:r>
              <a:rPr lang="sr-Latn-CS" sz="2400">
                <a:effectLst>
                  <a:outerShdw blurRad="38100" dist="38100" dir="2700000" algn="tl">
                    <a:srgbClr val="000000"/>
                  </a:outerShdw>
                </a:effectLst>
              </a:rPr>
              <a:t> – </a:t>
            </a:r>
            <a:r>
              <a:rPr lang="sr-Latn-CS" sz="24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КАРБОКСИ БИОТИН</a:t>
            </a:r>
            <a:endParaRPr lang="sr-Cyrl-CS" sz="2400" b="1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lvl="1">
              <a:buFontTx/>
              <a:buChar char="•"/>
              <a:defRPr/>
            </a:pPr>
            <a:r>
              <a:rPr lang="sr-Latn-CS" sz="24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sr-Cyrl-CS" sz="24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пренос карбоксилне групе</a:t>
            </a:r>
            <a:r>
              <a:rPr lang="sr-Cyrl-CS" sz="2400">
                <a:effectLst>
                  <a:outerShdw blurRad="38100" dist="38100" dir="2700000" algn="tl">
                    <a:srgbClr val="000000"/>
                  </a:outerShdw>
                </a:effectLst>
              </a:rPr>
              <a:t> са коензима карбокси-биотина </a:t>
            </a:r>
            <a:r>
              <a:rPr lang="sr-Cyrl-CS" sz="24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на ацетил-</a:t>
            </a:r>
            <a:r>
              <a:rPr lang="sr-Latn-CS" sz="24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</a:t>
            </a:r>
            <a:r>
              <a:rPr lang="sr-Cyrl-CS" sz="24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оА</a:t>
            </a:r>
            <a:r>
              <a:rPr lang="sr-Cyrl-CS" sz="2400">
                <a:effectLst>
                  <a:outerShdw blurRad="38100" dist="38100" dir="2700000" algn="tl">
                    <a:srgbClr val="000000"/>
                  </a:outerShdw>
                </a:effectLst>
              </a:rPr>
              <a:t> и настанак</a:t>
            </a:r>
            <a:r>
              <a:rPr lang="sr-Cyrl-CS" sz="24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sr-Cyrl-CS" sz="24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МАЛОНИЛ-</a:t>
            </a:r>
            <a:r>
              <a:rPr lang="sr-Latn-CS" sz="24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</a:t>
            </a:r>
            <a:r>
              <a:rPr lang="sr-Cyrl-CS" sz="24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оА</a:t>
            </a:r>
            <a:endParaRPr lang="en-US" sz="2400" b="1"/>
          </a:p>
        </p:txBody>
      </p:sp>
      <p:sp>
        <p:nvSpPr>
          <p:cNvPr id="81924" name="Text Box 4"/>
          <p:cNvSpPr txBox="1">
            <a:spLocks noChangeArrowheads="1"/>
          </p:cNvSpPr>
          <p:nvPr/>
        </p:nvSpPr>
        <p:spPr bwMode="auto">
          <a:xfrm>
            <a:off x="539750" y="188913"/>
            <a:ext cx="78660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sr-Cyrl-CS" sz="2400" b="1">
                <a:solidFill>
                  <a:srgbClr val="FFFF00"/>
                </a:solidFill>
              </a:rPr>
              <a:t>КАРБОКСИЛАЦИЈА АЦЕТИЛ-</a:t>
            </a:r>
            <a:r>
              <a:rPr lang="sr-Latn-CS" sz="2400" b="1">
                <a:solidFill>
                  <a:srgbClr val="FFFF00"/>
                </a:solidFill>
              </a:rPr>
              <a:t>C</a:t>
            </a:r>
            <a:r>
              <a:rPr lang="sr-Cyrl-CS" sz="2400" b="1">
                <a:solidFill>
                  <a:srgbClr val="FFFF00"/>
                </a:solidFill>
              </a:rPr>
              <a:t>оА у МАЛОНИЛ-</a:t>
            </a:r>
            <a:r>
              <a:rPr lang="sr-Latn-CS" sz="2400" b="1">
                <a:solidFill>
                  <a:srgbClr val="FFFF00"/>
                </a:solidFill>
              </a:rPr>
              <a:t>C</a:t>
            </a:r>
            <a:r>
              <a:rPr lang="sr-Cyrl-CS" sz="2400" b="1">
                <a:solidFill>
                  <a:srgbClr val="FFFF00"/>
                </a:solidFill>
              </a:rPr>
              <a:t>оА</a:t>
            </a:r>
          </a:p>
        </p:txBody>
      </p:sp>
      <p:pic>
        <p:nvPicPr>
          <p:cNvPr id="81925" name="Picture 5" descr="malonat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288" y="2781300"/>
            <a:ext cx="4752975" cy="2643188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</p:pic>
      <p:sp>
        <p:nvSpPr>
          <p:cNvPr id="81926" name="Oval 6"/>
          <p:cNvSpPr>
            <a:spLocks noChangeArrowheads="1"/>
          </p:cNvSpPr>
          <p:nvPr/>
        </p:nvSpPr>
        <p:spPr bwMode="auto">
          <a:xfrm>
            <a:off x="1619250" y="4292600"/>
            <a:ext cx="1296988" cy="792163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pic>
        <p:nvPicPr>
          <p:cNvPr id="81927" name="Picture 7" descr="cbiotin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51500" y="3284538"/>
            <a:ext cx="2857500" cy="1943100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0" y="260350"/>
            <a:ext cx="9144000" cy="6813550"/>
          </a:xfrm>
        </p:spPr>
        <p:txBody>
          <a:bodyPr/>
          <a:lstStyle/>
          <a:p>
            <a:pPr algn="ctr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sr-Latn-CS" smtClean="0"/>
              <a:t>    </a:t>
            </a:r>
            <a:r>
              <a:rPr lang="sr-Latn-CS" smtClean="0">
                <a:solidFill>
                  <a:srgbClr val="FFFF00"/>
                </a:solidFill>
              </a:rPr>
              <a:t>Регулација активности aцетил-CоА карб</a:t>
            </a:r>
            <a:r>
              <a:rPr lang="sr-Cyrl-CS" smtClean="0">
                <a:solidFill>
                  <a:srgbClr val="FFFF00"/>
                </a:solidFill>
              </a:rPr>
              <a:t>о</a:t>
            </a:r>
            <a:r>
              <a:rPr lang="sr-Latn-CS" smtClean="0">
                <a:solidFill>
                  <a:srgbClr val="FFFF00"/>
                </a:solidFill>
              </a:rPr>
              <a:t>ксилазе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sr-Latn-CS" smtClean="0">
                <a:solidFill>
                  <a:srgbClr val="FFFF00"/>
                </a:solidFill>
              </a:rPr>
              <a:t>1. </a:t>
            </a:r>
            <a:r>
              <a:rPr lang="sr-Latn-CS" sz="2400" u="sng" smtClean="0">
                <a:solidFill>
                  <a:srgbClr val="FFFF00"/>
                </a:solidFill>
              </a:rPr>
              <a:t>Асоцијацијом и дисасоцијацијом</a:t>
            </a:r>
            <a:endParaRPr lang="en-US" sz="2400" u="sng" smtClean="0">
              <a:solidFill>
                <a:srgbClr val="FFFF00"/>
              </a:solidFill>
            </a:endParaRPr>
          </a:p>
          <a:p>
            <a:pPr eaLnBrk="1" hangingPunct="1">
              <a:lnSpc>
                <a:spcPct val="80000"/>
              </a:lnSpc>
              <a:defRPr/>
            </a:pPr>
            <a:r>
              <a:rPr lang="sr-Cyrl-CS" sz="2400" b="1" smtClean="0"/>
              <a:t>Ацетил-</a:t>
            </a:r>
            <a:r>
              <a:rPr lang="sr-Latn-CS" sz="2400" b="1" smtClean="0"/>
              <a:t>C</a:t>
            </a:r>
            <a:r>
              <a:rPr lang="sr-Cyrl-CS" sz="2400" b="1" smtClean="0"/>
              <a:t>оА карбоксилаза</a:t>
            </a:r>
            <a:r>
              <a:rPr lang="sr-Cyrl-CS" sz="2400" smtClean="0"/>
              <a:t>  се јавља у два облика: </a:t>
            </a:r>
            <a:endParaRPr lang="en-US" sz="2400" smtClean="0"/>
          </a:p>
          <a:p>
            <a:pPr lvl="1" eaLnBrk="1" hangingPunct="1">
              <a:lnSpc>
                <a:spcPct val="80000"/>
              </a:lnSpc>
              <a:defRPr/>
            </a:pPr>
            <a:r>
              <a:rPr lang="sr-Latn-CS" sz="2400" smtClean="0"/>
              <a:t>мономерни</a:t>
            </a:r>
            <a:r>
              <a:rPr lang="sr-Cyrl-CS" sz="2400" smtClean="0"/>
              <a:t> (неактивни</a:t>
            </a:r>
            <a:r>
              <a:rPr lang="en-US" sz="2400" smtClean="0"/>
              <a:t>) </a:t>
            </a:r>
            <a:r>
              <a:rPr lang="sr-Cyrl-CS" sz="2400" smtClean="0"/>
              <a:t>и </a:t>
            </a:r>
            <a:endParaRPr lang="en-US" sz="2400" smtClean="0"/>
          </a:p>
          <a:p>
            <a:pPr lvl="1" eaLnBrk="1" hangingPunct="1">
              <a:lnSpc>
                <a:spcPct val="80000"/>
              </a:lnSpc>
              <a:defRPr/>
            </a:pPr>
            <a:r>
              <a:rPr lang="sr-Cyrl-CS" sz="2400" b="1" smtClean="0">
                <a:solidFill>
                  <a:srgbClr val="FFFF00"/>
                </a:solidFill>
              </a:rPr>
              <a:t>ПОЛИМЕРНИ (АКТИВНИ</a:t>
            </a:r>
            <a:r>
              <a:rPr lang="sr-Cyrl-CS" sz="2400" smtClean="0">
                <a:solidFill>
                  <a:srgbClr val="FFFF00"/>
                </a:solidFill>
              </a:rPr>
              <a:t>)</a:t>
            </a:r>
            <a:r>
              <a:rPr lang="en-US" sz="2400" smtClean="0"/>
              <a:t> </a:t>
            </a:r>
            <a:endParaRPr lang="sr-Latn-CS" sz="2400" smtClean="0"/>
          </a:p>
          <a:p>
            <a:pPr lvl="1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en-US" sz="2400" smtClean="0"/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sr-Latn-CS" smtClean="0">
                <a:solidFill>
                  <a:srgbClr val="FFFF00"/>
                </a:solidFill>
              </a:rPr>
              <a:t>2</a:t>
            </a:r>
            <a:r>
              <a:rPr lang="sr-Latn-CS" sz="2400" smtClean="0">
                <a:solidFill>
                  <a:srgbClr val="FFFF00"/>
                </a:solidFill>
              </a:rPr>
              <a:t>. </a:t>
            </a:r>
            <a:r>
              <a:rPr lang="sr-Latn-CS" sz="2400" u="sng" smtClean="0">
                <a:solidFill>
                  <a:srgbClr val="FFFF00"/>
                </a:solidFill>
              </a:rPr>
              <a:t>Алостеријска модификација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sr-Latn-CS" sz="2400" b="1" smtClean="0">
                <a:solidFill>
                  <a:srgbClr val="FFFF00"/>
                </a:solidFill>
                <a:effectLst/>
              </a:rPr>
              <a:t>Активатори</a:t>
            </a:r>
            <a:r>
              <a:rPr lang="sr-Latn-CS" sz="2400" smtClean="0">
                <a:solidFill>
                  <a:srgbClr val="FFFF00"/>
                </a:solidFill>
                <a:effectLst/>
              </a:rPr>
              <a:t>: супстрат </a:t>
            </a:r>
            <a:r>
              <a:rPr lang="sr-Latn-CS" sz="2400" b="1" smtClean="0">
                <a:solidFill>
                  <a:srgbClr val="FFFF00"/>
                </a:solidFill>
                <a:effectLst/>
              </a:rPr>
              <a:t>ЦИТРАТ</a:t>
            </a:r>
            <a:r>
              <a:rPr lang="sr-Latn-CS" sz="2400" smtClean="0">
                <a:effectLst/>
              </a:rPr>
              <a:t> (активира полимеризацију)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sr-Latn-CS" sz="2400" smtClean="0"/>
              <a:t>Инхибитори: производи малонил-CоА и палмитоил-CоА </a:t>
            </a:r>
          </a:p>
          <a:p>
            <a:pPr eaLnBrk="1" hangingPunct="1">
              <a:lnSpc>
                <a:spcPct val="80000"/>
              </a:lnSpc>
              <a:defRPr/>
            </a:pPr>
            <a:endParaRPr lang="sr-Latn-CS" sz="2400" smtClean="0"/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sr-Latn-CS" smtClean="0">
                <a:solidFill>
                  <a:srgbClr val="FFFF00"/>
                </a:solidFill>
                <a:effectLst/>
              </a:rPr>
              <a:t>3</a:t>
            </a:r>
            <a:r>
              <a:rPr lang="sr-Latn-CS" sz="2400" smtClean="0">
                <a:solidFill>
                  <a:srgbClr val="FFFF00"/>
                </a:solidFill>
                <a:effectLst/>
              </a:rPr>
              <a:t>. </a:t>
            </a:r>
            <a:r>
              <a:rPr lang="sr-Latn-CS" sz="2400" u="sng" smtClean="0">
                <a:solidFill>
                  <a:srgbClr val="FFFF00"/>
                </a:solidFill>
                <a:effectLst/>
              </a:rPr>
              <a:t>Ковалентна модификација</a:t>
            </a:r>
            <a:r>
              <a:rPr lang="sr-Cyrl-CS" sz="2400" u="sng" smtClean="0">
                <a:solidFill>
                  <a:srgbClr val="FFFF00"/>
                </a:solidFill>
                <a:effectLst/>
              </a:rPr>
              <a:t> под хормонском контролом</a:t>
            </a:r>
            <a:endParaRPr lang="sr-Latn-CS" sz="2400" u="sng" smtClean="0">
              <a:solidFill>
                <a:srgbClr val="FFFF00"/>
              </a:solidFill>
              <a:effectLst/>
            </a:endParaRPr>
          </a:p>
          <a:p>
            <a:pPr eaLnBrk="1" hangingPunct="1">
              <a:lnSpc>
                <a:spcPct val="80000"/>
              </a:lnSpc>
              <a:defRPr/>
            </a:pPr>
            <a:r>
              <a:rPr lang="sr-Latn-CS" sz="2400" smtClean="0"/>
              <a:t>Ситост – </a:t>
            </a:r>
            <a:r>
              <a:rPr lang="sr-Latn-CS" sz="2400" b="1" smtClean="0">
                <a:solidFill>
                  <a:srgbClr val="FFFF00"/>
                </a:solidFill>
              </a:rPr>
              <a:t>ИНСУЛИН</a:t>
            </a:r>
            <a:r>
              <a:rPr lang="sr-Latn-CS" sz="2400" smtClean="0">
                <a:solidFill>
                  <a:srgbClr val="FFFF00"/>
                </a:solidFill>
              </a:rPr>
              <a:t> – a</a:t>
            </a:r>
            <a:r>
              <a:rPr lang="sr-Cyrl-CS" sz="2400" smtClean="0">
                <a:solidFill>
                  <a:srgbClr val="FFFF00"/>
                </a:solidFill>
              </a:rPr>
              <a:t>кт. </a:t>
            </a:r>
            <a:r>
              <a:rPr lang="sr-Latn-CS" sz="2400" smtClean="0">
                <a:solidFill>
                  <a:srgbClr val="FFFF00"/>
                </a:solidFill>
              </a:rPr>
              <a:t>фосфатазе- </a:t>
            </a:r>
            <a:r>
              <a:rPr lang="sr-Latn-CS" sz="2400" b="1" smtClean="0">
                <a:solidFill>
                  <a:srgbClr val="FFFF00"/>
                </a:solidFill>
              </a:rPr>
              <a:t>ДЕфосфорилација- АКТИВАН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sr-Latn-CS" sz="2400" smtClean="0"/>
              <a:t>Глад,</a:t>
            </a:r>
            <a:r>
              <a:rPr lang="sr-Cyrl-CS" sz="2400" smtClean="0"/>
              <a:t> </a:t>
            </a:r>
            <a:r>
              <a:rPr lang="sr-Latn-CS" sz="2400" smtClean="0"/>
              <a:t>стрес</a:t>
            </a:r>
            <a:r>
              <a:rPr lang="sr-Cyrl-CS" sz="2400" smtClean="0"/>
              <a:t> </a:t>
            </a:r>
            <a:r>
              <a:rPr lang="sr-Latn-CS" sz="2400" smtClean="0"/>
              <a:t>-</a:t>
            </a:r>
            <a:r>
              <a:rPr lang="en-US" sz="2400" smtClean="0"/>
              <a:t> </a:t>
            </a:r>
            <a:r>
              <a:rPr lang="sr-Latn-CS" sz="2400" smtClean="0"/>
              <a:t>Глукагон, Адреналин</a:t>
            </a:r>
            <a:r>
              <a:rPr lang="sr-Cyrl-CS" sz="2400" smtClean="0"/>
              <a:t> </a:t>
            </a:r>
            <a:r>
              <a:rPr lang="sr-Latn-CS" sz="2400" smtClean="0"/>
              <a:t>–</a:t>
            </a:r>
            <a:r>
              <a:rPr lang="en-US" sz="2400" smtClean="0"/>
              <a:t> </a:t>
            </a:r>
            <a:r>
              <a:rPr lang="sr-Cyrl-CS" sz="2400" smtClean="0"/>
              <a:t>активирају се </a:t>
            </a:r>
            <a:r>
              <a:rPr lang="sr-Latn-CS" sz="2400" smtClean="0"/>
              <a:t>киназ</a:t>
            </a:r>
            <a:r>
              <a:rPr lang="en-US" sz="2400" smtClean="0"/>
              <a:t>е</a:t>
            </a:r>
            <a:r>
              <a:rPr lang="sr-Cyrl-CS" sz="2400" smtClean="0"/>
              <a:t> </a:t>
            </a:r>
            <a:r>
              <a:rPr lang="sr-Latn-CS" sz="2400" smtClean="0"/>
              <a:t>- </a:t>
            </a:r>
            <a:r>
              <a:rPr lang="sr-Latn-CS" sz="2400" b="1" smtClean="0"/>
              <a:t>фосфорилација- неактиван</a:t>
            </a:r>
            <a:endParaRPr lang="en-US" sz="2400" b="1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970" name="Picture 2" descr="protomer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0825" y="908050"/>
            <a:ext cx="4176713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97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13300" y="981075"/>
            <a:ext cx="4079875" cy="51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8548" name="Text Box 4"/>
          <p:cNvSpPr txBox="1">
            <a:spLocks noChangeArrowheads="1"/>
          </p:cNvSpPr>
          <p:nvPr/>
        </p:nvSpPr>
        <p:spPr bwMode="auto">
          <a:xfrm>
            <a:off x="900113" y="182563"/>
            <a:ext cx="76835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sr-Cyrl-CS" sz="24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Регулација активности ацетил-</a:t>
            </a:r>
            <a:r>
              <a:rPr lang="sr-Latn-CS" sz="24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</a:t>
            </a:r>
            <a:r>
              <a:rPr lang="sr-Cyrl-CS" sz="24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оА карбоксилазе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fatmolecule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1010"/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0" y="404813"/>
            <a:ext cx="9144000" cy="6192837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sr-Cyrl-CS" smtClean="0">
                <a:solidFill>
                  <a:srgbClr val="FFFF00"/>
                </a:solidFill>
              </a:rPr>
              <a:t>4</a:t>
            </a:r>
            <a:r>
              <a:rPr lang="sr-Cyrl-CS" sz="2800" b="1" smtClean="0">
                <a:solidFill>
                  <a:srgbClr val="FFFF00"/>
                </a:solidFill>
              </a:rPr>
              <a:t>. </a:t>
            </a:r>
            <a:r>
              <a:rPr lang="sr-Cyrl-CS" sz="2800" b="1" u="sng" smtClean="0">
                <a:solidFill>
                  <a:srgbClr val="FFFF00"/>
                </a:solidFill>
              </a:rPr>
              <a:t>Регулација индукцијом тј. репресијом синтезе ацетил-</a:t>
            </a:r>
            <a:r>
              <a:rPr lang="sr-Latn-CS" sz="2800" b="1" u="sng" smtClean="0">
                <a:solidFill>
                  <a:srgbClr val="FFFF00"/>
                </a:solidFill>
              </a:rPr>
              <a:t>C</a:t>
            </a:r>
            <a:r>
              <a:rPr lang="sr-Cyrl-CS" sz="2800" b="1" u="sng" smtClean="0">
                <a:solidFill>
                  <a:srgbClr val="FFFF00"/>
                </a:solidFill>
              </a:rPr>
              <a:t>оА карбоксилазе</a:t>
            </a:r>
            <a:r>
              <a:rPr lang="sr-Cyrl-CS" sz="2800" b="1" smtClean="0">
                <a:solidFill>
                  <a:srgbClr val="FFFF00"/>
                </a:solidFill>
              </a:rPr>
              <a:t> 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sr-Cyrl-CS" sz="2800" b="1" smtClean="0">
              <a:solidFill>
                <a:srgbClr val="FFFF00"/>
              </a:solidFill>
            </a:endParaRPr>
          </a:p>
          <a:p>
            <a:pPr eaLnBrk="1" hangingPunct="1">
              <a:defRPr/>
            </a:pPr>
            <a:r>
              <a:rPr lang="sr-Cyrl-CS" sz="2800" b="1" smtClean="0"/>
              <a:t>Дугорочна </a:t>
            </a:r>
            <a:r>
              <a:rPr lang="sr-Latn-CS" sz="2800" b="1" smtClean="0"/>
              <a:t>активација</a:t>
            </a:r>
            <a:r>
              <a:rPr lang="sr-Cyrl-CS" sz="2800" b="1" smtClean="0">
                <a:solidFill>
                  <a:srgbClr val="FFFF00"/>
                </a:solidFill>
              </a:rPr>
              <a:t> ацетил-</a:t>
            </a:r>
            <a:r>
              <a:rPr lang="sr-Latn-CS" sz="2800" b="1" smtClean="0">
                <a:solidFill>
                  <a:srgbClr val="FFFF00"/>
                </a:solidFill>
              </a:rPr>
              <a:t>C</a:t>
            </a:r>
            <a:r>
              <a:rPr lang="sr-Cyrl-CS" sz="2800" b="1" smtClean="0">
                <a:solidFill>
                  <a:srgbClr val="FFFF00"/>
                </a:solidFill>
              </a:rPr>
              <a:t>оА карбоксилазе</a:t>
            </a:r>
            <a:r>
              <a:rPr lang="en-US" sz="2800" smtClean="0"/>
              <a:t> </a:t>
            </a:r>
            <a:r>
              <a:rPr lang="sr-Latn-CS" sz="2800" smtClean="0"/>
              <a:t>се постиже </a:t>
            </a:r>
            <a:r>
              <a:rPr lang="sr-Cyrl-CS" sz="2800" smtClean="0"/>
              <a:t>узимање</a:t>
            </a:r>
            <a:r>
              <a:rPr lang="sr-Latn-CS" sz="2800" smtClean="0"/>
              <a:t>м</a:t>
            </a:r>
            <a:r>
              <a:rPr lang="sr-Cyrl-CS" sz="2800" smtClean="0"/>
              <a:t> хране </a:t>
            </a:r>
            <a:r>
              <a:rPr lang="sr-Cyrl-CS" sz="2800" smtClean="0">
                <a:solidFill>
                  <a:srgbClr val="FFFF00"/>
                </a:solidFill>
              </a:rPr>
              <a:t>богате угљеним хидратима</a:t>
            </a:r>
            <a:r>
              <a:rPr lang="sr-Cyrl-CS" sz="2800" smtClean="0"/>
              <a:t> или хране која не садржи масти</a:t>
            </a:r>
            <a:endParaRPr lang="sr-Latn-CS" sz="2800" smtClean="0"/>
          </a:p>
          <a:p>
            <a:pPr eaLnBrk="1" hangingPunct="1">
              <a:defRPr/>
            </a:pPr>
            <a:endParaRPr lang="sr-Latn-CS" sz="2800" smtClean="0"/>
          </a:p>
          <a:p>
            <a:pPr eaLnBrk="1" hangingPunct="1">
              <a:defRPr/>
            </a:pPr>
            <a:r>
              <a:rPr lang="sr-Latn-CS" sz="2800" smtClean="0"/>
              <a:t>Тако се </a:t>
            </a:r>
            <a:r>
              <a:rPr lang="sr-Latn-CS" sz="3600" b="1" u="sng" smtClean="0">
                <a:solidFill>
                  <a:srgbClr val="FFFF00"/>
                </a:solidFill>
              </a:rPr>
              <a:t>повећава</a:t>
            </a:r>
            <a:r>
              <a:rPr lang="sr-Latn-CS" u="sng" smtClean="0">
                <a:solidFill>
                  <a:srgbClr val="FFFF00"/>
                </a:solidFill>
              </a:rPr>
              <a:t> синтеза</a:t>
            </a:r>
            <a:r>
              <a:rPr lang="sr-Latn-CS" sz="2800" smtClean="0">
                <a:solidFill>
                  <a:srgbClr val="FFFF00"/>
                </a:solidFill>
              </a:rPr>
              <a:t> </a:t>
            </a:r>
            <a:r>
              <a:rPr lang="sr-Cyrl-CS" sz="2800" b="1" smtClean="0">
                <a:solidFill>
                  <a:srgbClr val="FFFF00"/>
                </a:solidFill>
              </a:rPr>
              <a:t>ацетил-</a:t>
            </a:r>
            <a:r>
              <a:rPr lang="sr-Latn-CS" sz="2800" b="1" smtClean="0">
                <a:solidFill>
                  <a:srgbClr val="FFFF00"/>
                </a:solidFill>
              </a:rPr>
              <a:t>C</a:t>
            </a:r>
            <a:r>
              <a:rPr lang="sr-Cyrl-CS" sz="2800" b="1" smtClean="0">
                <a:solidFill>
                  <a:srgbClr val="FFFF00"/>
                </a:solidFill>
              </a:rPr>
              <a:t>оА карбоксилазе</a:t>
            </a:r>
            <a:endParaRPr lang="sr-Latn-CS" sz="2800" smtClean="0">
              <a:solidFill>
                <a:srgbClr val="FFFF00"/>
              </a:solidFill>
            </a:endParaRPr>
          </a:p>
          <a:p>
            <a:pPr eaLnBrk="1" hangingPunct="1">
              <a:buFont typeface="Wingdings" pitchFamily="2" charset="2"/>
              <a:buNone/>
              <a:defRPr/>
            </a:pPr>
            <a:endParaRPr lang="sr-Latn-CS" sz="2800" smtClean="0">
              <a:solidFill>
                <a:srgbClr val="FFFF00"/>
              </a:solidFill>
            </a:endParaRPr>
          </a:p>
          <a:p>
            <a:pPr eaLnBrk="1" hangingPunct="1">
              <a:defRPr/>
            </a:pPr>
            <a:r>
              <a:rPr lang="sr-Latn-CS" sz="2800" smtClean="0">
                <a:solidFill>
                  <a:srgbClr val="FFFF00"/>
                </a:solidFill>
              </a:rPr>
              <a:t>Гладовањем</a:t>
            </a:r>
            <a:r>
              <a:rPr lang="sr-Latn-CS" sz="2800" smtClean="0"/>
              <a:t> или узимање</a:t>
            </a:r>
            <a:r>
              <a:rPr lang="sr-Cyrl-CS" sz="2800" smtClean="0"/>
              <a:t>м</a:t>
            </a:r>
            <a:r>
              <a:rPr lang="sr-Latn-CS" sz="2800" smtClean="0"/>
              <a:t> </a:t>
            </a:r>
            <a:r>
              <a:rPr lang="sr-Latn-CS" sz="2800" smtClean="0">
                <a:solidFill>
                  <a:srgbClr val="FFFF00"/>
                </a:solidFill>
              </a:rPr>
              <a:t>хране богате мастима</a:t>
            </a:r>
            <a:r>
              <a:rPr lang="sr-Latn-CS" sz="2800" smtClean="0"/>
              <a:t> се </a:t>
            </a:r>
            <a:r>
              <a:rPr lang="sr-Latn-CS" sz="3600" b="1" u="sng" smtClean="0">
                <a:solidFill>
                  <a:srgbClr val="FFFF00"/>
                </a:solidFill>
              </a:rPr>
              <a:t>инхибира</a:t>
            </a:r>
            <a:r>
              <a:rPr lang="sr-Latn-CS" sz="2800" b="1" u="sng" smtClean="0">
                <a:solidFill>
                  <a:srgbClr val="FFFF00"/>
                </a:solidFill>
              </a:rPr>
              <a:t> синтеза</a:t>
            </a:r>
            <a:r>
              <a:rPr lang="sr-Latn-CS" sz="2800" smtClean="0"/>
              <a:t> </a:t>
            </a:r>
            <a:r>
              <a:rPr lang="sr-Cyrl-CS" sz="2800" smtClean="0"/>
              <a:t>ацетил-</a:t>
            </a:r>
            <a:r>
              <a:rPr lang="sr-Latn-CS" sz="2800" smtClean="0"/>
              <a:t>C</a:t>
            </a:r>
            <a:r>
              <a:rPr lang="sr-Cyrl-CS" sz="2800" smtClean="0"/>
              <a:t>оА карбоксилазе</a:t>
            </a:r>
            <a:endParaRPr lang="sr-Latn-CS" sz="28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200" y="-242888"/>
            <a:ext cx="8229600" cy="1143001"/>
          </a:xfrm>
        </p:spPr>
        <p:txBody>
          <a:bodyPr/>
          <a:lstStyle/>
          <a:p>
            <a:pPr eaLnBrk="1" hangingPunct="1">
              <a:defRPr/>
            </a:pPr>
            <a:r>
              <a:rPr lang="sr-Cyrl-CS" sz="4000" u="sng" smtClean="0">
                <a:solidFill>
                  <a:srgbClr val="FFFF00"/>
                </a:solidFill>
              </a:rPr>
              <a:t>Синтаза масних киселина</a:t>
            </a:r>
            <a:r>
              <a:rPr lang="sr-Cyrl-CS" smtClean="0">
                <a:solidFill>
                  <a:srgbClr val="FFFF00"/>
                </a:solidFill>
              </a:rPr>
              <a:t> </a:t>
            </a:r>
            <a:endParaRPr lang="en-US" smtClean="0">
              <a:solidFill>
                <a:srgbClr val="FFFF00"/>
              </a:solidFill>
            </a:endParaRPr>
          </a:p>
        </p:txBody>
      </p:sp>
      <p:sp>
        <p:nvSpPr>
          <p:cNvPr id="1126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981075"/>
            <a:ext cx="4932363" cy="6021388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sr-Latn-CS" sz="2400" smtClean="0"/>
              <a:t>Два полипептидна ланца</a:t>
            </a:r>
            <a:r>
              <a:rPr lang="sr-Latn-CS" sz="2800" smtClean="0"/>
              <a:t> 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sr-Latn-CS" sz="1000" smtClean="0"/>
          </a:p>
          <a:p>
            <a:pPr eaLnBrk="1" hangingPunct="1">
              <a:lnSpc>
                <a:spcPct val="90000"/>
              </a:lnSpc>
              <a:defRPr/>
            </a:pPr>
            <a:r>
              <a:rPr lang="sr-Latn-CS" sz="2400" smtClean="0"/>
              <a:t>С</a:t>
            </a:r>
            <a:r>
              <a:rPr lang="sr-Cyrl-CS" sz="2400" smtClean="0"/>
              <a:t>ваки</a:t>
            </a:r>
            <a:r>
              <a:rPr lang="sr-Latn-CS" sz="2400" smtClean="0"/>
              <a:t> ланац</a:t>
            </a:r>
            <a:r>
              <a:rPr lang="sr-Cyrl-CS" sz="2400" smtClean="0"/>
              <a:t> садржи </a:t>
            </a:r>
            <a:r>
              <a:rPr lang="sr-Cyrl-CS" sz="2400" b="1" smtClean="0">
                <a:solidFill>
                  <a:srgbClr val="FFFF00"/>
                </a:solidFill>
              </a:rPr>
              <a:t>СЕДАМ </a:t>
            </a:r>
            <a:r>
              <a:rPr lang="sr-Cyrl-CS" sz="2400" b="1" smtClean="0"/>
              <a:t>различитих каталитичких места</a:t>
            </a:r>
            <a:r>
              <a:rPr lang="sr-Latn-CS" sz="2400" b="1" smtClean="0"/>
              <a:t> и ензима</a:t>
            </a:r>
            <a:r>
              <a:rPr lang="sr-Cyrl-CS" sz="2400" smtClean="0"/>
              <a:t> и </a:t>
            </a:r>
            <a:r>
              <a:rPr lang="sr-Cyrl-CS" sz="2400" b="1" smtClean="0">
                <a:solidFill>
                  <a:srgbClr val="FFFF00"/>
                </a:solidFill>
              </a:rPr>
              <a:t>домен</a:t>
            </a:r>
            <a:r>
              <a:rPr lang="sr-Cyrl-CS" sz="2400" b="1" smtClean="0"/>
              <a:t> за који је </a:t>
            </a:r>
            <a:r>
              <a:rPr lang="sr-Cyrl-CS" sz="2400" b="1" smtClean="0">
                <a:solidFill>
                  <a:srgbClr val="FFFF00"/>
                </a:solidFill>
              </a:rPr>
              <a:t>ковалентно везан молекул 4-фосфопантетеин</a:t>
            </a:r>
            <a:r>
              <a:rPr lang="sr-Cyrl-CS" sz="2400" smtClean="0">
                <a:solidFill>
                  <a:srgbClr val="FFFF00"/>
                </a:solidFill>
              </a:rPr>
              <a:t>  </a:t>
            </a:r>
            <a:r>
              <a:rPr lang="sr-Latn-CS" sz="2400" smtClean="0">
                <a:solidFill>
                  <a:srgbClr val="FFFF00"/>
                </a:solidFill>
              </a:rPr>
              <a:t>(</a:t>
            </a:r>
            <a:r>
              <a:rPr lang="sr-Latn-CS" sz="2400" b="1" smtClean="0">
                <a:solidFill>
                  <a:srgbClr val="FFFF00"/>
                </a:solidFill>
              </a:rPr>
              <a:t>ACP</a:t>
            </a:r>
            <a:r>
              <a:rPr lang="sr-Cyrl-CS" sz="2400" smtClean="0">
                <a:solidFill>
                  <a:srgbClr val="FFFF00"/>
                </a:solidFill>
              </a:rPr>
              <a:t> – </a:t>
            </a:r>
            <a:r>
              <a:rPr lang="sr-Latn-CS" sz="2400" smtClean="0">
                <a:solidFill>
                  <a:srgbClr val="FFFF00"/>
                </a:solidFill>
              </a:rPr>
              <a:t>acyl carrier protein</a:t>
            </a:r>
            <a:r>
              <a:rPr lang="sr-Cyrl-CS" sz="2400" smtClean="0">
                <a:solidFill>
                  <a:srgbClr val="FFFF00"/>
                </a:solidFill>
              </a:rPr>
              <a:t>, протеин за пренос ацил-групе</a:t>
            </a:r>
            <a:r>
              <a:rPr lang="sr-Latn-CS" sz="2400" smtClean="0">
                <a:solidFill>
                  <a:srgbClr val="FFFF00"/>
                </a:solidFill>
              </a:rPr>
              <a:t>)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sr-Latn-CS" sz="900" smtClean="0">
              <a:solidFill>
                <a:srgbClr val="FFFF00"/>
              </a:solidFill>
            </a:endParaRPr>
          </a:p>
          <a:p>
            <a:pPr eaLnBrk="1" hangingPunct="1">
              <a:lnSpc>
                <a:spcPct val="90000"/>
              </a:lnSpc>
              <a:defRPr/>
            </a:pPr>
            <a:r>
              <a:rPr lang="sr-Cyrl-CS" sz="2400" smtClean="0"/>
              <a:t>Полипептидни ланци постављени су један наспрам другог и супротно оријентисани, што омогућава </a:t>
            </a:r>
            <a:r>
              <a:rPr lang="sr-Cyrl-CS" sz="2400" smtClean="0">
                <a:solidFill>
                  <a:srgbClr val="FFFF00"/>
                </a:solidFill>
              </a:rPr>
              <a:t>истовремену синтезу два ацил ланца</a:t>
            </a:r>
            <a:r>
              <a:rPr lang="sr-Latn-CS" sz="2400" smtClean="0">
                <a:solidFill>
                  <a:srgbClr val="FFFF00"/>
                </a:solidFill>
              </a:rPr>
              <a:t> </a:t>
            </a:r>
            <a:r>
              <a:rPr lang="sr-Latn-CS" sz="2400" smtClean="0"/>
              <a:t>(две масне</a:t>
            </a:r>
            <a:r>
              <a:rPr lang="sr-Latn-CS" sz="2400" smtClean="0">
                <a:solidFill>
                  <a:srgbClr val="FFFF00"/>
                </a:solidFill>
              </a:rPr>
              <a:t> 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sr-Cyrl-CS" sz="2400" smtClean="0"/>
              <a:t>	</a:t>
            </a:r>
            <a:r>
              <a:rPr lang="sr-Latn-CS" sz="2400" smtClean="0"/>
              <a:t>киселине)</a:t>
            </a:r>
            <a:endParaRPr lang="sr-Cyrl-CS" sz="2400" smtClean="0"/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sr-Cyrl-CS" sz="900" smtClean="0"/>
          </a:p>
        </p:txBody>
      </p:sp>
      <p:pic>
        <p:nvPicPr>
          <p:cNvPr id="86020" name="Picture 4" descr="8883n25_0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67288" y="1025525"/>
            <a:ext cx="4176712" cy="583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0" y="260350"/>
            <a:ext cx="8229600" cy="63373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sr-Cyrl-CS" sz="2400" smtClean="0"/>
              <a:t>Сваки ланац </a:t>
            </a:r>
            <a:r>
              <a:rPr lang="sr-Latn-CS" sz="2400" smtClean="0">
                <a:solidFill>
                  <a:srgbClr val="FFFF00"/>
                </a:solidFill>
              </a:rPr>
              <a:t>садржи</a:t>
            </a:r>
            <a:r>
              <a:rPr lang="sr-Cyrl-CS" sz="2400" smtClean="0">
                <a:solidFill>
                  <a:srgbClr val="FFFF00"/>
                </a:solidFill>
              </a:rPr>
              <a:t> три домена</a:t>
            </a:r>
            <a:r>
              <a:rPr lang="sr-Cyrl-CS" sz="2400" smtClean="0"/>
              <a:t> који су међусобно спојени флексибилним регионима</a:t>
            </a:r>
            <a:r>
              <a:rPr lang="en-US" sz="2400" smtClean="0"/>
              <a:t>:</a:t>
            </a:r>
          </a:p>
          <a:p>
            <a:pPr eaLnBrk="1" hangingPunct="1">
              <a:lnSpc>
                <a:spcPct val="80000"/>
              </a:lnSpc>
              <a:defRPr/>
            </a:pPr>
            <a:endParaRPr lang="sr-Latn-CS" sz="2400" b="1" smtClean="0"/>
          </a:p>
          <a:p>
            <a:pPr eaLnBrk="1" hangingPunct="1">
              <a:lnSpc>
                <a:spcPct val="80000"/>
              </a:lnSpc>
              <a:defRPr/>
            </a:pPr>
            <a:r>
              <a:rPr lang="sr-Cyrl-CS" sz="2400" b="1" smtClean="0">
                <a:solidFill>
                  <a:srgbClr val="FFFF00"/>
                </a:solidFill>
              </a:rPr>
              <a:t>Домен 1</a:t>
            </a:r>
            <a:r>
              <a:rPr lang="sr-Cyrl-CS" sz="2400" b="1" smtClean="0"/>
              <a:t> </a:t>
            </a:r>
            <a:r>
              <a:rPr lang="sr-Cyrl-CS" sz="2400" smtClean="0"/>
              <a:t>садржи</a:t>
            </a:r>
            <a:r>
              <a:rPr lang="en-US" sz="2400" smtClean="0"/>
              <a:t>:</a:t>
            </a:r>
            <a:r>
              <a:rPr lang="sr-Cyrl-CS" sz="2400" smtClean="0"/>
              <a:t> 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sr-Latn-CS" sz="2400" smtClean="0"/>
          </a:p>
          <a:p>
            <a:pPr eaLnBrk="1" hangingPunct="1">
              <a:lnSpc>
                <a:spcPct val="80000"/>
              </a:lnSpc>
              <a:defRPr/>
            </a:pPr>
            <a:r>
              <a:rPr lang="sr-Cyrl-CS" sz="2000" b="1" smtClean="0">
                <a:solidFill>
                  <a:srgbClr val="FFFF00"/>
                </a:solidFill>
              </a:rPr>
              <a:t>ацетил трансферазу</a:t>
            </a:r>
            <a:r>
              <a:rPr lang="en-US" sz="2000" b="1" u="sng" smtClean="0"/>
              <a:t> </a:t>
            </a:r>
            <a:endParaRPr lang="sr-Latn-CS" sz="2000" b="1" u="sng" smtClean="0"/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sr-Cyrl-CS" sz="2000" smtClean="0"/>
              <a:t>(везивање ацетил-</a:t>
            </a:r>
            <a:r>
              <a:rPr lang="sr-Latn-CS" sz="2000" smtClean="0"/>
              <a:t>C</a:t>
            </a:r>
            <a:r>
              <a:rPr lang="sr-Cyrl-CS" sz="2000" smtClean="0"/>
              <a:t>оА за </a:t>
            </a:r>
            <a:endParaRPr lang="sr-Latn-CS" sz="2000" smtClean="0"/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sr-Latn-CS" sz="2000" smtClean="0"/>
              <a:t>SH</a:t>
            </a:r>
            <a:r>
              <a:rPr lang="sr-Cyrl-CS" sz="2000" smtClean="0"/>
              <a:t> групу цистеина</a:t>
            </a:r>
            <a:r>
              <a:rPr lang="sr-Latn-CS" sz="2000" smtClean="0"/>
              <a:t> једног ланца</a:t>
            </a:r>
            <a:r>
              <a:rPr lang="sr-Cyrl-CS" sz="2000" smtClean="0"/>
              <a:t>)</a:t>
            </a:r>
            <a:endParaRPr lang="sr-Latn-CS" sz="2000" smtClean="0"/>
          </a:p>
          <a:p>
            <a:pPr eaLnBrk="1" hangingPunct="1">
              <a:lnSpc>
                <a:spcPct val="80000"/>
              </a:lnSpc>
              <a:defRPr/>
            </a:pPr>
            <a:endParaRPr lang="sr-Latn-CS" sz="2000" smtClean="0"/>
          </a:p>
          <a:p>
            <a:pPr eaLnBrk="1" hangingPunct="1">
              <a:lnSpc>
                <a:spcPct val="80000"/>
              </a:lnSpc>
              <a:defRPr/>
            </a:pPr>
            <a:r>
              <a:rPr lang="sr-Cyrl-CS" sz="2000" b="1" smtClean="0">
                <a:solidFill>
                  <a:srgbClr val="FFFF00"/>
                </a:solidFill>
              </a:rPr>
              <a:t>малонил трансферазу</a:t>
            </a:r>
            <a:r>
              <a:rPr lang="sr-Cyrl-CS" sz="2000" smtClean="0">
                <a:solidFill>
                  <a:srgbClr val="FFFF00"/>
                </a:solidFill>
              </a:rPr>
              <a:t> </a:t>
            </a:r>
            <a:endParaRPr lang="sr-Latn-CS" sz="2000" smtClean="0">
              <a:solidFill>
                <a:srgbClr val="FFFF00"/>
              </a:solidFill>
            </a:endParaRP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sr-Cyrl-CS" sz="2000" smtClean="0"/>
              <a:t>(везивање малонил-</a:t>
            </a:r>
            <a:r>
              <a:rPr lang="sr-Latn-CS" sz="2000" smtClean="0"/>
              <a:t>C</a:t>
            </a:r>
            <a:r>
              <a:rPr lang="sr-Cyrl-CS" sz="2000" smtClean="0"/>
              <a:t>оА за </a:t>
            </a:r>
            <a:endParaRPr lang="sr-Latn-CS" sz="2000" smtClean="0"/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sr-Latn-CS" sz="2000" smtClean="0"/>
              <a:t>SH</a:t>
            </a:r>
            <a:r>
              <a:rPr lang="sr-Cyrl-CS" sz="2000" smtClean="0"/>
              <a:t> групу </a:t>
            </a:r>
            <a:r>
              <a:rPr lang="sr-Latn-CS" sz="2000" smtClean="0"/>
              <a:t>ACP другог ланца)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sz="2000" smtClean="0"/>
              <a:t> </a:t>
            </a:r>
            <a:endParaRPr lang="sr-Latn-CS" sz="2000" smtClean="0"/>
          </a:p>
          <a:p>
            <a:pPr eaLnBrk="1" hangingPunct="1">
              <a:lnSpc>
                <a:spcPct val="80000"/>
              </a:lnSpc>
              <a:defRPr/>
            </a:pPr>
            <a:r>
              <a:rPr lang="sr-Cyrl-CS" sz="2000" b="1" smtClean="0">
                <a:solidFill>
                  <a:srgbClr val="FFFF00"/>
                </a:solidFill>
              </a:rPr>
              <a:t>кетоацил</a:t>
            </a:r>
            <a:r>
              <a:rPr lang="sr-Cyrl-CS" sz="2000" smtClean="0">
                <a:solidFill>
                  <a:srgbClr val="FFFF00"/>
                </a:solidFill>
              </a:rPr>
              <a:t> </a:t>
            </a:r>
            <a:r>
              <a:rPr lang="sr-Cyrl-CS" sz="2000" b="1" smtClean="0">
                <a:solidFill>
                  <a:srgbClr val="FFFF00"/>
                </a:solidFill>
              </a:rPr>
              <a:t>синтетазу</a:t>
            </a:r>
            <a:r>
              <a:rPr lang="en-US" sz="2000" b="1" u="sng" smtClean="0">
                <a:solidFill>
                  <a:srgbClr val="FFFF00"/>
                </a:solidFill>
              </a:rPr>
              <a:t> </a:t>
            </a:r>
            <a:endParaRPr lang="sr-Latn-CS" sz="2000" b="1" u="sng" smtClean="0">
              <a:solidFill>
                <a:srgbClr val="FFFF00"/>
              </a:solidFill>
            </a:endParaRP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sr-Cyrl-CS" sz="2000" smtClean="0"/>
              <a:t>(кондензација ацетил –</a:t>
            </a:r>
            <a:r>
              <a:rPr lang="sr-Latn-CS" sz="2000" smtClean="0"/>
              <a:t>C</a:t>
            </a:r>
            <a:r>
              <a:rPr lang="sr-Cyrl-CS" sz="2000" smtClean="0"/>
              <a:t>оА  и </a:t>
            </a:r>
            <a:endParaRPr lang="sr-Latn-CS" sz="2000" smtClean="0"/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sr-Cyrl-CS" sz="2000" smtClean="0"/>
              <a:t>малонил-</a:t>
            </a:r>
            <a:r>
              <a:rPr lang="sr-Latn-CS" sz="2000" smtClean="0"/>
              <a:t>C</a:t>
            </a:r>
            <a:r>
              <a:rPr lang="sr-Cyrl-CS" sz="2000" smtClean="0"/>
              <a:t>оА на </a:t>
            </a:r>
            <a:r>
              <a:rPr lang="sr-Latn-CS" sz="2000" smtClean="0"/>
              <a:t>SH</a:t>
            </a:r>
            <a:r>
              <a:rPr lang="sr-Cyrl-CS" sz="2000" smtClean="0"/>
              <a:t> групи А</a:t>
            </a:r>
            <a:r>
              <a:rPr lang="sr-Latn-CS" sz="2000" smtClean="0"/>
              <a:t>CP</a:t>
            </a:r>
            <a:r>
              <a:rPr lang="sr-Cyrl-CS" sz="2000" smtClean="0"/>
              <a:t>-а)</a:t>
            </a:r>
            <a:endParaRPr lang="sr-Latn-CS" sz="2000" smtClean="0"/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sr-Latn-CS" sz="2000" smtClean="0"/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sr-Latn-CS" sz="2000" smtClean="0"/>
              <a:t>Реакциј</a:t>
            </a:r>
            <a:r>
              <a:rPr lang="sr-Cyrl-CS" sz="2000" smtClean="0"/>
              <a:t>а</a:t>
            </a:r>
            <a:r>
              <a:rPr lang="sr-Latn-CS" sz="2000" smtClean="0"/>
              <a:t> </a:t>
            </a:r>
            <a:r>
              <a:rPr lang="sr-Latn-CS" sz="2000" b="1" smtClean="0">
                <a:solidFill>
                  <a:srgbClr val="FFFF00"/>
                </a:solidFill>
              </a:rPr>
              <a:t>КОНДЕЗАЦИЈЕ</a:t>
            </a:r>
            <a:r>
              <a:rPr lang="sr-Latn-CS" sz="2000" smtClean="0"/>
              <a:t> изме</a:t>
            </a:r>
            <a:r>
              <a:rPr lang="sr-Cyrl-CS" sz="2000" smtClean="0"/>
              <a:t>ђ</a:t>
            </a:r>
            <a:r>
              <a:rPr lang="sr-Latn-CS" sz="2000" smtClean="0"/>
              <a:t>у </a:t>
            </a:r>
            <a:endParaRPr lang="sr-Cyrl-CS" sz="2000" smtClean="0"/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sr-Latn-CS" sz="2000" smtClean="0">
                <a:solidFill>
                  <a:srgbClr val="FFFF00"/>
                </a:solidFill>
              </a:rPr>
              <a:t>малонил-CоА</a:t>
            </a:r>
            <a:r>
              <a:rPr lang="sr-Cyrl-CS" sz="2000" smtClean="0">
                <a:solidFill>
                  <a:srgbClr val="FFFF00"/>
                </a:solidFill>
              </a:rPr>
              <a:t> </a:t>
            </a:r>
            <a:r>
              <a:rPr lang="sr-Cyrl-CS" sz="2000" smtClean="0"/>
              <a:t>и</a:t>
            </a:r>
            <a:r>
              <a:rPr lang="sr-Latn-CS" sz="2000" smtClean="0"/>
              <a:t> расту</a:t>
            </a:r>
            <a:r>
              <a:rPr lang="sr-Cyrl-CS" sz="2000" smtClean="0"/>
              <a:t>ћ</a:t>
            </a:r>
            <a:r>
              <a:rPr lang="sr-Latn-CS" sz="2000" smtClean="0"/>
              <a:t>ег </a:t>
            </a:r>
            <a:r>
              <a:rPr lang="sr-Latn-CS" sz="2000" smtClean="0">
                <a:solidFill>
                  <a:srgbClr val="FFFF00"/>
                </a:solidFill>
              </a:rPr>
              <a:t>ланца МК</a:t>
            </a:r>
            <a:endParaRPr lang="en-US" sz="2000" smtClean="0">
              <a:solidFill>
                <a:srgbClr val="FFFF00"/>
              </a:solidFill>
            </a:endParaRPr>
          </a:p>
        </p:txBody>
      </p:sp>
      <p:pic>
        <p:nvPicPr>
          <p:cNvPr id="87043" name="Picture 3" descr="8883n25_0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67288" y="1025525"/>
            <a:ext cx="4176712" cy="583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0" y="260350"/>
            <a:ext cx="8229600" cy="63373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sr-Cyrl-CS" sz="2000" b="1" smtClean="0">
                <a:solidFill>
                  <a:srgbClr val="FFFF00"/>
                </a:solidFill>
              </a:rPr>
              <a:t>Домен 2</a:t>
            </a:r>
            <a:r>
              <a:rPr lang="sr-Cyrl-CS" sz="2000" smtClean="0"/>
              <a:t> садржи: 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sr-Latn-CS" sz="2000" smtClean="0"/>
          </a:p>
          <a:p>
            <a:pPr eaLnBrk="1" hangingPunct="1">
              <a:lnSpc>
                <a:spcPct val="90000"/>
              </a:lnSpc>
              <a:defRPr/>
            </a:pPr>
            <a:r>
              <a:rPr lang="sr-Cyrl-CS" sz="2400" smtClean="0"/>
              <a:t> носач ацил остатка (</a:t>
            </a:r>
            <a:r>
              <a:rPr lang="sr-Cyrl-CS" sz="2400" b="1" u="sng" smtClean="0">
                <a:solidFill>
                  <a:srgbClr val="FFFF00"/>
                </a:solidFill>
              </a:rPr>
              <a:t>А</a:t>
            </a:r>
            <a:r>
              <a:rPr lang="sr-Latn-CS" sz="2400" b="1" u="sng" smtClean="0">
                <a:solidFill>
                  <a:srgbClr val="FFFF00"/>
                </a:solidFill>
              </a:rPr>
              <a:t>CP</a:t>
            </a:r>
            <a:r>
              <a:rPr lang="sr-Cyrl-CS" sz="2400" smtClean="0"/>
              <a:t>) чији 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sr-Cyrl-CS" sz="2400" smtClean="0"/>
              <a:t>	је коензим 4'-фосфопанто-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sr-Cyrl-CS" sz="2400" smtClean="0"/>
              <a:t>	тенска киселина</a:t>
            </a:r>
            <a:r>
              <a:rPr lang="en-US" sz="2400" smtClean="0"/>
              <a:t> </a:t>
            </a:r>
            <a:endParaRPr lang="sr-Latn-CS" sz="2400" smtClean="0"/>
          </a:p>
          <a:p>
            <a:pPr eaLnBrk="1" hangingPunct="1">
              <a:lnSpc>
                <a:spcPct val="90000"/>
              </a:lnSpc>
              <a:defRPr/>
            </a:pPr>
            <a:endParaRPr lang="sr-Latn-CS" sz="2400" smtClean="0"/>
          </a:p>
          <a:p>
            <a:pPr eaLnBrk="1" hangingPunct="1">
              <a:lnSpc>
                <a:spcPct val="90000"/>
              </a:lnSpc>
              <a:defRPr/>
            </a:pPr>
            <a:r>
              <a:rPr lang="sr-Cyrl-CS" sz="2400" b="1" smtClean="0">
                <a:solidFill>
                  <a:srgbClr val="FFFF00"/>
                </a:solidFill>
              </a:rPr>
              <a:t>кетоацил редуктазу</a:t>
            </a:r>
            <a:endParaRPr lang="sr-Latn-CS" sz="2400" b="1" smtClean="0">
              <a:solidFill>
                <a:srgbClr val="FFFF00"/>
              </a:solidFill>
            </a:endParaRPr>
          </a:p>
          <a:p>
            <a:pPr eaLnBrk="1" hangingPunct="1">
              <a:lnSpc>
                <a:spcPct val="90000"/>
              </a:lnSpc>
              <a:defRPr/>
            </a:pPr>
            <a:endParaRPr lang="sr-Latn-CS" sz="2400" b="1" u="sng" smtClean="0">
              <a:solidFill>
                <a:srgbClr val="FFFF00"/>
              </a:solidFill>
            </a:endParaRPr>
          </a:p>
          <a:p>
            <a:pPr eaLnBrk="1" hangingPunct="1">
              <a:lnSpc>
                <a:spcPct val="90000"/>
              </a:lnSpc>
              <a:defRPr/>
            </a:pPr>
            <a:r>
              <a:rPr lang="sr-Cyrl-CS" sz="2400" b="1" smtClean="0">
                <a:solidFill>
                  <a:srgbClr val="FFFF00"/>
                </a:solidFill>
              </a:rPr>
              <a:t>дехидратазу</a:t>
            </a:r>
            <a:r>
              <a:rPr lang="sr-Cyrl-CS" sz="2400" smtClean="0">
                <a:solidFill>
                  <a:srgbClr val="FFFF00"/>
                </a:solidFill>
              </a:rPr>
              <a:t> и </a:t>
            </a:r>
            <a:endParaRPr lang="sr-Latn-CS" sz="2400" smtClean="0">
              <a:solidFill>
                <a:srgbClr val="FFFF00"/>
              </a:solidFill>
            </a:endParaRPr>
          </a:p>
          <a:p>
            <a:pPr eaLnBrk="1" hangingPunct="1">
              <a:lnSpc>
                <a:spcPct val="90000"/>
              </a:lnSpc>
              <a:defRPr/>
            </a:pPr>
            <a:endParaRPr lang="sr-Latn-CS" sz="2400" smtClean="0">
              <a:solidFill>
                <a:srgbClr val="FFFF00"/>
              </a:solidFill>
            </a:endParaRPr>
          </a:p>
          <a:p>
            <a:pPr eaLnBrk="1" hangingPunct="1">
              <a:lnSpc>
                <a:spcPct val="90000"/>
              </a:lnSpc>
              <a:defRPr/>
            </a:pPr>
            <a:r>
              <a:rPr lang="sr-Cyrl-CS" sz="2400" b="1" smtClean="0">
                <a:solidFill>
                  <a:srgbClr val="FFFF00"/>
                </a:solidFill>
              </a:rPr>
              <a:t>еноил-редуктазу</a:t>
            </a:r>
            <a:endParaRPr lang="en-US" sz="2400" smtClean="0">
              <a:solidFill>
                <a:srgbClr val="FFFF00"/>
              </a:solidFill>
            </a:endParaRPr>
          </a:p>
          <a:p>
            <a:pPr eaLnBrk="1" hangingPunct="1">
              <a:lnSpc>
                <a:spcPct val="90000"/>
              </a:lnSpc>
              <a:defRPr/>
            </a:pPr>
            <a:endParaRPr lang="en-US" sz="2000" smtClean="0">
              <a:solidFill>
                <a:srgbClr val="FFFF00"/>
              </a:solidFill>
            </a:endParaRPr>
          </a:p>
          <a:p>
            <a:pPr eaLnBrk="1" hangingPunct="1">
              <a:lnSpc>
                <a:spcPct val="90000"/>
              </a:lnSpc>
              <a:defRPr/>
            </a:pPr>
            <a:r>
              <a:rPr lang="sr-Latn-CS" sz="2000" smtClean="0"/>
              <a:t>Р</a:t>
            </a:r>
            <a:r>
              <a:rPr lang="sr-Cyrl-CS" sz="2000" smtClean="0"/>
              <a:t>еакције </a:t>
            </a:r>
            <a:r>
              <a:rPr lang="sr-Cyrl-CS" sz="2000" smtClean="0">
                <a:solidFill>
                  <a:srgbClr val="FFFF00"/>
                </a:solidFill>
              </a:rPr>
              <a:t>редукције </a:t>
            </a:r>
            <a:r>
              <a:rPr lang="sr-Latn-CS" sz="2000" smtClean="0">
                <a:solidFill>
                  <a:srgbClr val="FFFF00"/>
                </a:solidFill>
              </a:rPr>
              <a:t>и дехидратације 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sr-Cyrl-CS" sz="2000" smtClean="0">
                <a:solidFill>
                  <a:srgbClr val="FFFF00"/>
                </a:solidFill>
              </a:rPr>
              <a:t>растућег ланца масне киселине, </a:t>
            </a:r>
            <a:endParaRPr lang="sr-Latn-CS" sz="2000" smtClean="0">
              <a:solidFill>
                <a:srgbClr val="FFFF00"/>
              </a:solidFill>
            </a:endParaRP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sr-Cyrl-CS" sz="2000" smtClean="0"/>
              <a:t>при чему сви настали међупроизводи </a:t>
            </a:r>
            <a:endParaRPr lang="sr-Latn-CS" sz="2000" smtClean="0"/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sr-Cyrl-CS" sz="2000" smtClean="0"/>
              <a:t>остају везани за А</a:t>
            </a:r>
            <a:r>
              <a:rPr lang="sr-Latn-CS" sz="2000" smtClean="0"/>
              <a:t>CP</a:t>
            </a:r>
            <a:endParaRPr lang="en-US" sz="2000" smtClean="0"/>
          </a:p>
        </p:txBody>
      </p:sp>
      <p:pic>
        <p:nvPicPr>
          <p:cNvPr id="88067" name="Picture 3" descr="8883n25_0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65738" y="331788"/>
            <a:ext cx="3878262" cy="633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374650" y="1123950"/>
            <a:ext cx="8229600" cy="5257800"/>
          </a:xfrm>
        </p:spPr>
        <p:txBody>
          <a:bodyPr/>
          <a:lstStyle/>
          <a:p>
            <a:pPr eaLnBrk="1" hangingPunct="1">
              <a:defRPr/>
            </a:pPr>
            <a:r>
              <a:rPr lang="sr-Cyrl-CS" sz="2400" b="1" smtClean="0">
                <a:solidFill>
                  <a:srgbClr val="FFFF00"/>
                </a:solidFill>
              </a:rPr>
              <a:t>Домен 3</a:t>
            </a:r>
            <a:r>
              <a:rPr lang="sr-Cyrl-CS" sz="2400" smtClean="0"/>
              <a:t> садржи: </a:t>
            </a:r>
            <a:endParaRPr lang="sr-Latn-CS" sz="2400" smtClean="0"/>
          </a:p>
          <a:p>
            <a:pPr eaLnBrk="1" hangingPunct="1">
              <a:defRPr/>
            </a:pPr>
            <a:endParaRPr lang="sr-Latn-CS" sz="2400" smtClean="0"/>
          </a:p>
          <a:p>
            <a:pPr eaLnBrk="1" hangingPunct="1">
              <a:defRPr/>
            </a:pPr>
            <a:r>
              <a:rPr lang="sr-Cyrl-CS" sz="2400" b="1" smtClean="0">
                <a:solidFill>
                  <a:srgbClr val="FFFF00"/>
                </a:solidFill>
              </a:rPr>
              <a:t>тиолазу</a:t>
            </a:r>
            <a:r>
              <a:rPr lang="sr-Cyrl-CS" sz="2400" smtClean="0">
                <a:solidFill>
                  <a:srgbClr val="FFFF00"/>
                </a:solidFill>
              </a:rPr>
              <a:t> </a:t>
            </a:r>
          </a:p>
          <a:p>
            <a:pPr eaLnBrk="1" hangingPunct="1">
              <a:defRPr/>
            </a:pPr>
            <a:r>
              <a:rPr lang="sr-Cyrl-CS" sz="2400" smtClean="0"/>
              <a:t>која врши одвајање 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sr-Cyrl-CS" sz="2400" smtClean="0">
                <a:solidFill>
                  <a:srgbClr val="FFFF00"/>
                </a:solidFill>
              </a:rPr>
              <a:t>	</a:t>
            </a:r>
            <a:r>
              <a:rPr lang="sr-Latn-CS" sz="2400" smtClean="0">
                <a:solidFill>
                  <a:srgbClr val="FFFF00"/>
                </a:solidFill>
              </a:rPr>
              <a:t>ново</a:t>
            </a:r>
            <a:r>
              <a:rPr lang="sr-Cyrl-CS" sz="2400" smtClean="0">
                <a:solidFill>
                  <a:srgbClr val="FFFF00"/>
                </a:solidFill>
              </a:rPr>
              <a:t>-синтетисаног </a:t>
            </a:r>
            <a:endParaRPr lang="sr-Latn-CS" sz="2400" smtClean="0">
              <a:solidFill>
                <a:srgbClr val="FFFF00"/>
              </a:solidFill>
            </a:endParaRPr>
          </a:p>
          <a:p>
            <a:pPr eaLnBrk="1" hangingPunct="1">
              <a:buFont typeface="Wingdings" pitchFamily="2" charset="2"/>
              <a:buNone/>
              <a:defRPr/>
            </a:pPr>
            <a:r>
              <a:rPr lang="sr-Cyrl-CS" sz="2400" smtClean="0">
                <a:solidFill>
                  <a:srgbClr val="FFFF00"/>
                </a:solidFill>
              </a:rPr>
              <a:t>	палмитата (</a:t>
            </a:r>
            <a:r>
              <a:rPr lang="sr-Latn-CS" sz="2400" smtClean="0">
                <a:solidFill>
                  <a:srgbClr val="FFFF00"/>
                </a:solidFill>
              </a:rPr>
              <a:t>C</a:t>
            </a:r>
            <a:r>
              <a:rPr lang="sr-Cyrl-CS" sz="2400" smtClean="0">
                <a:solidFill>
                  <a:srgbClr val="FFFF00"/>
                </a:solidFill>
              </a:rPr>
              <a:t>16)</a:t>
            </a:r>
            <a:r>
              <a:rPr lang="sr-Cyrl-CS" sz="2400" smtClean="0"/>
              <a:t> од</a:t>
            </a:r>
            <a:endParaRPr lang="sr-Latn-CS" sz="2400" smtClean="0"/>
          </a:p>
          <a:p>
            <a:pPr eaLnBrk="1" hangingPunct="1">
              <a:buFont typeface="Wingdings" pitchFamily="2" charset="2"/>
              <a:buNone/>
              <a:defRPr/>
            </a:pPr>
            <a:r>
              <a:rPr lang="sr-Cyrl-CS" sz="2400" smtClean="0"/>
              <a:t>	синтазе масних киселина</a:t>
            </a:r>
            <a:r>
              <a:rPr lang="sr-Cyrl-CS" sz="2400" smtClean="0">
                <a:latin typeface="Comic Sans MS" pitchFamily="66" charset="0"/>
              </a:rPr>
              <a:t> </a:t>
            </a:r>
            <a:endParaRPr lang="en-US" sz="2400" smtClean="0">
              <a:latin typeface="Comic Sans MS" pitchFamily="66" charset="0"/>
            </a:endParaRPr>
          </a:p>
          <a:p>
            <a:pPr eaLnBrk="1" hangingPunct="1">
              <a:buFont typeface="Wingdings" pitchFamily="2" charset="2"/>
              <a:buNone/>
              <a:defRPr/>
            </a:pPr>
            <a:endParaRPr lang="en-US" sz="2400" smtClean="0">
              <a:latin typeface="Comic Sans MS" pitchFamily="66" charset="0"/>
            </a:endParaRPr>
          </a:p>
        </p:txBody>
      </p:sp>
      <p:pic>
        <p:nvPicPr>
          <p:cNvPr id="89091" name="Picture 3" descr="8883n25_0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9338" y="260350"/>
            <a:ext cx="4284662" cy="633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114" name="Picture 2" descr="8883n25_09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716463" y="0"/>
            <a:ext cx="4427537" cy="6827838"/>
          </a:xfrm>
          <a:noFill/>
        </p:spPr>
      </p:pic>
      <p:sp>
        <p:nvSpPr>
          <p:cNvPr id="120835" name="Rectangle 3"/>
          <p:cNvSpPr>
            <a:spLocks noChangeArrowheads="1"/>
          </p:cNvSpPr>
          <p:nvPr/>
        </p:nvSpPr>
        <p:spPr bwMode="auto">
          <a:xfrm>
            <a:off x="107950" y="692150"/>
            <a:ext cx="4572000" cy="5637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342900" indent="-342900">
              <a:defRPr/>
            </a:pPr>
            <a:r>
              <a:rPr lang="sr-Latn-CS" sz="2400">
                <a:effectLst>
                  <a:outerShdw blurRad="38100" dist="38100" dir="2700000" algn="tl">
                    <a:srgbClr val="000000"/>
                  </a:outerShdw>
                </a:effectLst>
              </a:rPr>
              <a:t>    </a:t>
            </a:r>
            <a:r>
              <a:rPr lang="sr-Cyrl-CS" sz="2400">
                <a:effectLst>
                  <a:outerShdw blurRad="38100" dist="38100" dir="2700000" algn="tl">
                    <a:srgbClr val="000000"/>
                  </a:outerShdw>
                </a:effectLst>
              </a:rPr>
              <a:t>Након </a:t>
            </a:r>
            <a:r>
              <a:rPr lang="sr-Latn-CS" sz="2400">
                <a:effectLst>
                  <a:outerShdw blurRad="38100" dist="38100" dir="2700000" algn="tl">
                    <a:srgbClr val="000000"/>
                  </a:outerShdw>
                </a:effectLst>
              </a:rPr>
              <a:t>почетног корака </a:t>
            </a:r>
            <a:r>
              <a:rPr lang="sr-Cyrl-CS" sz="2400">
                <a:effectLst>
                  <a:outerShdw blurRad="38100" dist="38100" dir="2700000" algn="tl">
                    <a:srgbClr val="000000"/>
                  </a:outerShdw>
                </a:effectLst>
              </a:rPr>
              <a:t>синтезе малонил-</a:t>
            </a:r>
            <a:r>
              <a:rPr lang="sr-Latn-CS" sz="2400">
                <a:effectLst>
                  <a:outerShdw blurRad="38100" dist="38100" dir="2700000" algn="tl">
                    <a:srgbClr val="000000"/>
                  </a:outerShdw>
                </a:effectLst>
              </a:rPr>
              <a:t>CoA</a:t>
            </a:r>
            <a:r>
              <a:rPr lang="sr-Cyrl-CS" sz="2400">
                <a:effectLst>
                  <a:outerShdw blurRad="38100" dist="38100" dir="2700000" algn="tl">
                    <a:srgbClr val="000000"/>
                  </a:outerShdw>
                </a:effectLst>
              </a:rPr>
              <a:t>, </a:t>
            </a:r>
            <a:r>
              <a:rPr lang="sr-Cyrl-CS" sz="24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синтез</a:t>
            </a:r>
            <a:r>
              <a:rPr lang="sr-Latn-CS" sz="24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а</a:t>
            </a:r>
            <a:r>
              <a:rPr lang="sr-Cyrl-CS" sz="24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масних киселина</a:t>
            </a:r>
            <a:r>
              <a:rPr lang="sr-Cyrl-CS" sz="2400"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endParaRPr lang="sr-Latn-CS" sz="2400"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marL="342900" indent="-342900">
              <a:defRPr/>
            </a:pPr>
            <a:r>
              <a:rPr lang="sr-Latn-CS" sz="2400">
                <a:effectLst>
                  <a:outerShdw blurRad="38100" dist="38100" dir="2700000" algn="tl">
                    <a:srgbClr val="000000"/>
                  </a:outerShdw>
                </a:effectLst>
              </a:rPr>
              <a:t>    </a:t>
            </a:r>
            <a:r>
              <a:rPr lang="sr-Cyrl-CS" sz="2400">
                <a:effectLst>
                  <a:outerShdw blurRad="38100" dist="38100" dir="2700000" algn="tl">
                    <a:srgbClr val="000000"/>
                  </a:outerShdw>
                </a:effectLst>
              </a:rPr>
              <a:t>се састоји од вишеструког понављања циклуса од </a:t>
            </a:r>
            <a:r>
              <a:rPr lang="sr-Cyrl-CS" sz="24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четири узастопне реакције:</a:t>
            </a:r>
            <a:endParaRPr lang="sr-Cyrl-CS" sz="2400" b="1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marL="800100" lvl="1" indent="-342900">
              <a:defRPr/>
            </a:pPr>
            <a:endParaRPr lang="sr-Latn-CS" sz="2400" b="1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marL="800100" lvl="1" indent="-342900">
              <a:buFontTx/>
              <a:buChar char="•"/>
              <a:defRPr/>
            </a:pPr>
            <a:r>
              <a:rPr lang="sr-Cyrl-CS" sz="28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кондензације</a:t>
            </a:r>
            <a:endParaRPr lang="sr-Latn-CS" sz="2800" b="1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marL="800100" lvl="1" indent="-342900">
              <a:buFontTx/>
              <a:buChar char="•"/>
              <a:defRPr/>
            </a:pPr>
            <a:endParaRPr lang="sr-Cyrl-CS" sz="2800" b="1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marL="800100" lvl="1" indent="-342900">
              <a:buFontTx/>
              <a:buChar char="•"/>
              <a:defRPr/>
            </a:pPr>
            <a:r>
              <a:rPr lang="sr-Cyrl-CS" sz="28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редукциј</a:t>
            </a:r>
            <a:r>
              <a:rPr lang="en-US" sz="28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е</a:t>
            </a:r>
            <a:endParaRPr lang="sr-Latn-CS" sz="2800" b="1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marL="800100" lvl="1" indent="-342900">
              <a:buFontTx/>
              <a:buChar char="•"/>
              <a:defRPr/>
            </a:pPr>
            <a:endParaRPr lang="sr-Cyrl-CS" sz="2800" b="1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marL="800100" lvl="1" indent="-342900">
              <a:buFontTx/>
              <a:buChar char="•"/>
              <a:defRPr/>
            </a:pPr>
            <a:r>
              <a:rPr lang="en-US" sz="28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д</a:t>
            </a:r>
            <a:r>
              <a:rPr lang="sr-Cyrl-CS" sz="28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ехидратације</a:t>
            </a:r>
            <a:r>
              <a:rPr lang="en-US" sz="28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endParaRPr lang="sr-Latn-CS" sz="2800" b="1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marL="800100" lvl="1" indent="-342900">
              <a:defRPr/>
            </a:pPr>
            <a:endParaRPr lang="sr-Cyrl-CS" sz="2800" b="1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marL="800100" lvl="1" indent="-342900">
              <a:buFontTx/>
              <a:buChar char="•"/>
              <a:defRPr/>
            </a:pPr>
            <a:r>
              <a:rPr lang="sr-Cyrl-CS" sz="28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редукције</a:t>
            </a:r>
            <a:endParaRPr lang="en-US" sz="2800" b="1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113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6988"/>
            <a:ext cx="93249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1139" name="Text Box 3"/>
          <p:cNvSpPr txBox="1">
            <a:spLocks noChangeArrowheads="1"/>
          </p:cNvSpPr>
          <p:nvPr/>
        </p:nvSpPr>
        <p:spPr bwMode="auto">
          <a:xfrm>
            <a:off x="7451725" y="188913"/>
            <a:ext cx="158908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sr-Cyrl-CS" b="1">
                <a:solidFill>
                  <a:schemeClr val="bg2"/>
                </a:solidFill>
                <a:latin typeface="Comic Sans MS" pitchFamily="66" charset="0"/>
              </a:rPr>
              <a:t>Кондезација</a:t>
            </a:r>
          </a:p>
        </p:txBody>
      </p:sp>
      <p:sp>
        <p:nvSpPr>
          <p:cNvPr id="91140" name="Text Box 4"/>
          <p:cNvSpPr txBox="1">
            <a:spLocks noChangeArrowheads="1"/>
          </p:cNvSpPr>
          <p:nvPr/>
        </p:nvSpPr>
        <p:spPr bwMode="auto">
          <a:xfrm>
            <a:off x="5416550" y="1652588"/>
            <a:ext cx="131603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sr-Cyrl-CS" b="1">
                <a:solidFill>
                  <a:schemeClr val="bg2"/>
                </a:solidFill>
                <a:latin typeface="Comic Sans MS" pitchFamily="66" charset="0"/>
              </a:rPr>
              <a:t>Редукција</a:t>
            </a:r>
          </a:p>
        </p:txBody>
      </p:sp>
      <p:sp>
        <p:nvSpPr>
          <p:cNvPr id="91141" name="Text Box 5"/>
          <p:cNvSpPr txBox="1">
            <a:spLocks noChangeArrowheads="1"/>
          </p:cNvSpPr>
          <p:nvPr/>
        </p:nvSpPr>
        <p:spPr bwMode="auto">
          <a:xfrm>
            <a:off x="1258888" y="2846388"/>
            <a:ext cx="131603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sr-Cyrl-CS" b="1">
                <a:solidFill>
                  <a:schemeClr val="bg2"/>
                </a:solidFill>
                <a:latin typeface="Comic Sans MS" pitchFamily="66" charset="0"/>
              </a:rPr>
              <a:t>Редукција</a:t>
            </a:r>
          </a:p>
        </p:txBody>
      </p:sp>
      <p:sp>
        <p:nvSpPr>
          <p:cNvPr id="91142" name="Text Box 6"/>
          <p:cNvSpPr txBox="1">
            <a:spLocks noChangeArrowheads="1"/>
          </p:cNvSpPr>
          <p:nvPr/>
        </p:nvSpPr>
        <p:spPr bwMode="auto">
          <a:xfrm>
            <a:off x="1835150" y="2349500"/>
            <a:ext cx="18954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sr-Cyrl-CS" b="1">
                <a:solidFill>
                  <a:schemeClr val="bg2"/>
                </a:solidFill>
                <a:latin typeface="Comic Sans MS" pitchFamily="66" charset="0"/>
              </a:rPr>
              <a:t>Дехидратација</a:t>
            </a:r>
          </a:p>
        </p:txBody>
      </p:sp>
      <p:sp>
        <p:nvSpPr>
          <p:cNvPr id="91143" name="Rectangle 7"/>
          <p:cNvSpPr>
            <a:spLocks noChangeArrowheads="1"/>
          </p:cNvSpPr>
          <p:nvPr/>
        </p:nvSpPr>
        <p:spPr bwMode="auto">
          <a:xfrm>
            <a:off x="0" y="0"/>
            <a:ext cx="9144000" cy="4005263"/>
          </a:xfrm>
          <a:prstGeom prst="rect">
            <a:avLst/>
          </a:prstGeom>
          <a:noFill/>
          <a:ln w="5715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62" name="Picture 2" descr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8313" y="4149725"/>
            <a:ext cx="8064500" cy="249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163" name="Text Box 3"/>
          <p:cNvSpPr txBox="1">
            <a:spLocks noChangeArrowheads="1"/>
          </p:cNvSpPr>
          <p:nvPr/>
        </p:nvSpPr>
        <p:spPr bwMode="auto">
          <a:xfrm>
            <a:off x="1331913" y="260350"/>
            <a:ext cx="691038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sr-Cyrl-CS" sz="2000"/>
              <a:t>Синтеза масних киселина – палмитинске киселине (16</a:t>
            </a:r>
            <a:r>
              <a:rPr lang="sr-Latn-CS" sz="2000"/>
              <a:t>C</a:t>
            </a:r>
            <a:r>
              <a:rPr lang="sr-Cyrl-CS" sz="2000"/>
              <a:t>)</a:t>
            </a:r>
          </a:p>
        </p:txBody>
      </p:sp>
      <p:sp>
        <p:nvSpPr>
          <p:cNvPr id="92164" name="Text Box 4"/>
          <p:cNvSpPr txBox="1">
            <a:spLocks noChangeArrowheads="1"/>
          </p:cNvSpPr>
          <p:nvPr/>
        </p:nvSpPr>
        <p:spPr bwMode="auto">
          <a:xfrm>
            <a:off x="87313" y="644525"/>
            <a:ext cx="9237662" cy="4608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 algn="ctr"/>
            <a:r>
              <a:rPr lang="sr-Cyrl-CS" b="1" u="sng">
                <a:solidFill>
                  <a:srgbClr val="FFFF00"/>
                </a:solidFill>
              </a:rPr>
              <a:t>КОНДЕЗАЦИЈА АЦЕТИЛ-</a:t>
            </a:r>
            <a:r>
              <a:rPr lang="sr-Latn-CS" b="1" u="sng">
                <a:solidFill>
                  <a:srgbClr val="FFFF00"/>
                </a:solidFill>
              </a:rPr>
              <a:t>C</a:t>
            </a:r>
            <a:r>
              <a:rPr lang="sr-Cyrl-CS" b="1" u="sng">
                <a:solidFill>
                  <a:srgbClr val="FFFF00"/>
                </a:solidFill>
              </a:rPr>
              <a:t>оА И МАЛОНИЛ-</a:t>
            </a:r>
            <a:r>
              <a:rPr lang="sr-Latn-CS" b="1" u="sng">
                <a:solidFill>
                  <a:srgbClr val="FFFF00"/>
                </a:solidFill>
              </a:rPr>
              <a:t>C</a:t>
            </a:r>
            <a:r>
              <a:rPr lang="sr-Cyrl-CS" b="1" u="sng">
                <a:solidFill>
                  <a:srgbClr val="FFFF00"/>
                </a:solidFill>
              </a:rPr>
              <a:t>оА</a:t>
            </a:r>
          </a:p>
          <a:p>
            <a:pPr marL="342900" indent="-342900" algn="ctr"/>
            <a:endParaRPr lang="sr-Cyrl-CS" b="1" u="sng">
              <a:solidFill>
                <a:srgbClr val="FFFF00"/>
              </a:solidFill>
            </a:endParaRPr>
          </a:p>
          <a:p>
            <a:pPr marL="342900" indent="-342900">
              <a:buFontTx/>
              <a:buAutoNum type="arabicPeriod"/>
            </a:pPr>
            <a:r>
              <a:rPr lang="sr-Cyrl-CS" u="sng">
                <a:solidFill>
                  <a:srgbClr val="FFFF00"/>
                </a:solidFill>
              </a:rPr>
              <a:t>Ацетил (2</a:t>
            </a:r>
            <a:r>
              <a:rPr lang="sr-Latn-CS" u="sng">
                <a:solidFill>
                  <a:srgbClr val="FFFF00"/>
                </a:solidFill>
              </a:rPr>
              <a:t>C</a:t>
            </a:r>
            <a:r>
              <a:rPr lang="sr-Cyrl-CS" u="sng">
                <a:solidFill>
                  <a:srgbClr val="FFFF00"/>
                </a:solidFill>
              </a:rPr>
              <a:t>)</a:t>
            </a:r>
            <a:r>
              <a:rPr lang="sr-Cyrl-CS"/>
              <a:t> </a:t>
            </a:r>
            <a:r>
              <a:rPr lang="sr-Cyrl-CS">
                <a:solidFill>
                  <a:srgbClr val="FFFF00"/>
                </a:solidFill>
              </a:rPr>
              <a:t>са</a:t>
            </a:r>
            <a:r>
              <a:rPr lang="sr-Cyrl-CS"/>
              <a:t> </a:t>
            </a:r>
            <a:r>
              <a:rPr lang="sr-Cyrl-CS">
                <a:solidFill>
                  <a:srgbClr val="FFFF00"/>
                </a:solidFill>
              </a:rPr>
              <a:t>ацетил-</a:t>
            </a:r>
            <a:r>
              <a:rPr lang="sr-Latn-CS">
                <a:solidFill>
                  <a:srgbClr val="FFFF00"/>
                </a:solidFill>
              </a:rPr>
              <a:t>C</a:t>
            </a:r>
            <a:r>
              <a:rPr lang="sr-Cyrl-CS">
                <a:solidFill>
                  <a:srgbClr val="FFFF00"/>
                </a:solidFill>
              </a:rPr>
              <a:t>оА</a:t>
            </a:r>
            <a:r>
              <a:rPr lang="sr-Cyrl-CS"/>
              <a:t> се везује </a:t>
            </a:r>
            <a:r>
              <a:rPr lang="sr-Cyrl-CS">
                <a:solidFill>
                  <a:srgbClr val="FFFF00"/>
                </a:solidFill>
              </a:rPr>
              <a:t>за </a:t>
            </a:r>
            <a:r>
              <a:rPr lang="sr-Latn-CS">
                <a:solidFill>
                  <a:srgbClr val="FFFF00"/>
                </a:solidFill>
              </a:rPr>
              <a:t>SH</a:t>
            </a:r>
            <a:r>
              <a:rPr lang="sr-Cyrl-CS">
                <a:solidFill>
                  <a:srgbClr val="FFFF00"/>
                </a:solidFill>
              </a:rPr>
              <a:t> групу А</a:t>
            </a:r>
            <a:r>
              <a:rPr lang="sr-Latn-CS">
                <a:solidFill>
                  <a:srgbClr val="FFFF00"/>
                </a:solidFill>
              </a:rPr>
              <a:t>CP</a:t>
            </a:r>
            <a:r>
              <a:rPr lang="sr-Cyrl-CS">
                <a:solidFill>
                  <a:srgbClr val="FFFF00"/>
                </a:solidFill>
              </a:rPr>
              <a:t>-а</a:t>
            </a:r>
            <a:r>
              <a:rPr lang="sr-Cyrl-CS"/>
              <a:t> – ензим </a:t>
            </a:r>
            <a:r>
              <a:rPr lang="sr-Cyrl-CS">
                <a:solidFill>
                  <a:srgbClr val="FFFF00"/>
                </a:solidFill>
              </a:rPr>
              <a:t>ацетил-</a:t>
            </a:r>
            <a:r>
              <a:rPr lang="sr-Latn-CS">
                <a:solidFill>
                  <a:srgbClr val="FFFF00"/>
                </a:solidFill>
              </a:rPr>
              <a:t>C</a:t>
            </a:r>
            <a:r>
              <a:rPr lang="sr-Cyrl-CS">
                <a:solidFill>
                  <a:srgbClr val="FFFF00"/>
                </a:solidFill>
              </a:rPr>
              <a:t>оА трансацетилаза</a:t>
            </a:r>
          </a:p>
          <a:p>
            <a:pPr marL="342900" indent="-342900">
              <a:buFontTx/>
              <a:buAutoNum type="arabicPeriod"/>
            </a:pPr>
            <a:endParaRPr lang="sr-Cyrl-CS">
              <a:solidFill>
                <a:srgbClr val="FFFF00"/>
              </a:solidFill>
            </a:endParaRPr>
          </a:p>
          <a:p>
            <a:pPr marL="342900" indent="-342900">
              <a:buFontTx/>
              <a:buAutoNum type="arabicPeriod"/>
            </a:pPr>
            <a:r>
              <a:rPr lang="sr-Cyrl-CS"/>
              <a:t>Ацетат са </a:t>
            </a:r>
            <a:r>
              <a:rPr lang="sr-Latn-CS"/>
              <a:t>SH</a:t>
            </a:r>
            <a:r>
              <a:rPr lang="sr-Cyrl-CS"/>
              <a:t> групе А</a:t>
            </a:r>
            <a:r>
              <a:rPr lang="sr-Latn-CS"/>
              <a:t>CP</a:t>
            </a:r>
            <a:r>
              <a:rPr lang="sr-Cyrl-CS"/>
              <a:t> се </a:t>
            </a:r>
            <a:r>
              <a:rPr lang="sr-Cyrl-CS">
                <a:solidFill>
                  <a:srgbClr val="FFFF00"/>
                </a:solidFill>
              </a:rPr>
              <a:t>пребацује на </a:t>
            </a:r>
            <a:r>
              <a:rPr lang="sr-Latn-CS">
                <a:solidFill>
                  <a:srgbClr val="FFFF00"/>
                </a:solidFill>
              </a:rPr>
              <a:t>SH</a:t>
            </a:r>
            <a:r>
              <a:rPr lang="sr-Cyrl-CS">
                <a:solidFill>
                  <a:srgbClr val="FFFF00"/>
                </a:solidFill>
              </a:rPr>
              <a:t> групу ензима кето-ацил-синтазе </a:t>
            </a:r>
          </a:p>
          <a:p>
            <a:pPr marL="342900" indent="-342900">
              <a:buFontTx/>
              <a:buAutoNum type="arabicPeriod"/>
            </a:pPr>
            <a:endParaRPr lang="sr-Cyrl-CS">
              <a:solidFill>
                <a:srgbClr val="FFFF00"/>
              </a:solidFill>
            </a:endParaRPr>
          </a:p>
          <a:p>
            <a:pPr marL="342900" indent="-342900">
              <a:buFontTx/>
              <a:buAutoNum type="arabicPeriod"/>
            </a:pPr>
            <a:r>
              <a:rPr lang="sr-Cyrl-CS">
                <a:solidFill>
                  <a:srgbClr val="FFFF00"/>
                </a:solidFill>
              </a:rPr>
              <a:t>Малонил (3</a:t>
            </a:r>
            <a:r>
              <a:rPr lang="sr-Latn-CS">
                <a:solidFill>
                  <a:srgbClr val="FFFF00"/>
                </a:solidFill>
              </a:rPr>
              <a:t>C</a:t>
            </a:r>
            <a:r>
              <a:rPr lang="sr-Cyrl-CS">
                <a:solidFill>
                  <a:srgbClr val="FFFF00"/>
                </a:solidFill>
              </a:rPr>
              <a:t>) са малонил-</a:t>
            </a:r>
            <a:r>
              <a:rPr lang="sr-Latn-CS">
                <a:solidFill>
                  <a:srgbClr val="FFFF00"/>
                </a:solidFill>
              </a:rPr>
              <a:t>C</a:t>
            </a:r>
            <a:r>
              <a:rPr lang="sr-Cyrl-CS">
                <a:solidFill>
                  <a:srgbClr val="FFFF00"/>
                </a:solidFill>
              </a:rPr>
              <a:t>оА </a:t>
            </a:r>
            <a:r>
              <a:rPr lang="sr-Cyrl-CS"/>
              <a:t>се везује за сада </a:t>
            </a:r>
            <a:r>
              <a:rPr lang="sr-Cyrl-CS">
                <a:solidFill>
                  <a:srgbClr val="FFFF00"/>
                </a:solidFill>
              </a:rPr>
              <a:t>слободну </a:t>
            </a:r>
            <a:r>
              <a:rPr lang="sr-Latn-CS">
                <a:solidFill>
                  <a:srgbClr val="FFFF00"/>
                </a:solidFill>
              </a:rPr>
              <a:t>SH</a:t>
            </a:r>
            <a:r>
              <a:rPr lang="sr-Cyrl-CS">
                <a:solidFill>
                  <a:srgbClr val="FFFF00"/>
                </a:solidFill>
              </a:rPr>
              <a:t> групу А</a:t>
            </a:r>
            <a:r>
              <a:rPr lang="sr-Latn-CS">
                <a:solidFill>
                  <a:srgbClr val="FFFF00"/>
                </a:solidFill>
              </a:rPr>
              <a:t>CP</a:t>
            </a:r>
            <a:r>
              <a:rPr lang="sr-Cyrl-CS">
                <a:solidFill>
                  <a:srgbClr val="FFFF00"/>
                </a:solidFill>
              </a:rPr>
              <a:t>-а</a:t>
            </a:r>
            <a:r>
              <a:rPr lang="sr-Cyrl-CS"/>
              <a:t> – ензим </a:t>
            </a:r>
            <a:r>
              <a:rPr lang="sr-Cyrl-CS">
                <a:solidFill>
                  <a:srgbClr val="FFFF00"/>
                </a:solidFill>
              </a:rPr>
              <a:t>малонил-</a:t>
            </a:r>
            <a:r>
              <a:rPr lang="sr-Latn-CS">
                <a:solidFill>
                  <a:srgbClr val="FFFF00"/>
                </a:solidFill>
              </a:rPr>
              <a:t>C</a:t>
            </a:r>
            <a:r>
              <a:rPr lang="sr-Cyrl-CS">
                <a:solidFill>
                  <a:srgbClr val="FFFF00"/>
                </a:solidFill>
              </a:rPr>
              <a:t>оА-трансацетилаза</a:t>
            </a:r>
          </a:p>
          <a:p>
            <a:pPr marL="342900" indent="-342900"/>
            <a:endParaRPr lang="sr-Cyrl-CS" sz="800">
              <a:solidFill>
                <a:srgbClr val="FFFF00"/>
              </a:solidFill>
            </a:endParaRPr>
          </a:p>
          <a:p>
            <a:pPr marL="342900" indent="-342900"/>
            <a:r>
              <a:rPr lang="sr-Cyrl-CS">
                <a:solidFill>
                  <a:srgbClr val="FFFF00"/>
                </a:solidFill>
              </a:rPr>
              <a:t>4. </a:t>
            </a:r>
            <a:r>
              <a:rPr lang="sr-Cyrl-CS" u="sng">
                <a:solidFill>
                  <a:srgbClr val="FFFF00"/>
                </a:solidFill>
              </a:rPr>
              <a:t>Ацетил </a:t>
            </a:r>
            <a:r>
              <a:rPr lang="sr-Cyrl-CS">
                <a:solidFill>
                  <a:srgbClr val="FFFF00"/>
                </a:solidFill>
              </a:rPr>
              <a:t>се пребацује и </a:t>
            </a:r>
            <a:r>
              <a:rPr lang="sr-Cyrl-CS" u="sng">
                <a:solidFill>
                  <a:srgbClr val="FFFF00"/>
                </a:solidFill>
              </a:rPr>
              <a:t>везује за малонил групу</a:t>
            </a:r>
            <a:r>
              <a:rPr lang="sr-Cyrl-CS">
                <a:solidFill>
                  <a:srgbClr val="FFFF00"/>
                </a:solidFill>
              </a:rPr>
              <a:t> на А</a:t>
            </a:r>
            <a:r>
              <a:rPr lang="sr-Latn-CS">
                <a:solidFill>
                  <a:srgbClr val="FFFF00"/>
                </a:solidFill>
              </a:rPr>
              <a:t>CP</a:t>
            </a:r>
            <a:r>
              <a:rPr lang="sr-Cyrl-CS">
                <a:solidFill>
                  <a:srgbClr val="FFFF00"/>
                </a:solidFill>
              </a:rPr>
              <a:t>-у и одузима </a:t>
            </a:r>
            <a:r>
              <a:rPr lang="en-US">
                <a:solidFill>
                  <a:srgbClr val="FFFF00"/>
                </a:solidFill>
              </a:rPr>
              <a:t>CO</a:t>
            </a:r>
            <a:r>
              <a:rPr lang="en-US" baseline="-25000">
                <a:solidFill>
                  <a:srgbClr val="FFFF00"/>
                </a:solidFill>
              </a:rPr>
              <a:t>2</a:t>
            </a:r>
            <a:r>
              <a:rPr lang="sr-Cyrl-CS">
                <a:solidFill>
                  <a:srgbClr val="FFFF00"/>
                </a:solidFill>
              </a:rPr>
              <a:t> од малонил групе – </a:t>
            </a:r>
            <a:r>
              <a:rPr lang="sr-Cyrl-CS" b="1">
                <a:solidFill>
                  <a:srgbClr val="FFFF00"/>
                </a:solidFill>
              </a:rPr>
              <a:t>КОНДЕЗАЦИЈА</a:t>
            </a:r>
            <a:r>
              <a:rPr lang="sr-Cyrl-CS">
                <a:solidFill>
                  <a:srgbClr val="FFFF00"/>
                </a:solidFill>
              </a:rPr>
              <a:t> - </a:t>
            </a:r>
            <a:r>
              <a:rPr lang="sr-Cyrl-CS"/>
              <a:t>ензим </a:t>
            </a:r>
            <a:r>
              <a:rPr lang="sr-Cyrl-CS">
                <a:solidFill>
                  <a:srgbClr val="FFFF00"/>
                </a:solidFill>
              </a:rPr>
              <a:t>кето-ацил-синтаза</a:t>
            </a:r>
            <a:r>
              <a:rPr lang="sr-Cyrl-CS"/>
              <a:t> настаје ацето-ацетил група везана на А</a:t>
            </a:r>
            <a:r>
              <a:rPr lang="sr-Latn-CS"/>
              <a:t>CP</a:t>
            </a:r>
            <a:r>
              <a:rPr lang="sr-Cyrl-CS"/>
              <a:t>-у </a:t>
            </a:r>
            <a:endParaRPr lang="sr-Cyrl-CS">
              <a:solidFill>
                <a:srgbClr val="00FFFF"/>
              </a:solidFill>
            </a:endParaRPr>
          </a:p>
          <a:p>
            <a:pPr marL="342900" indent="-342900">
              <a:buFontTx/>
              <a:buAutoNum type="arabicPeriod"/>
            </a:pPr>
            <a:endParaRPr lang="sr-Cyrl-CS"/>
          </a:p>
          <a:p>
            <a:pPr marL="342900" indent="-342900">
              <a:buFontTx/>
              <a:buAutoNum type="arabicPeriod"/>
            </a:pPr>
            <a:endParaRPr lang="sr-Cyrl-CS">
              <a:solidFill>
                <a:srgbClr val="FFFF00"/>
              </a:solidFill>
              <a:latin typeface="Comic Sans MS" pitchFamily="66" charset="0"/>
            </a:endParaRPr>
          </a:p>
          <a:p>
            <a:pPr marL="342900" indent="-342900">
              <a:buFontTx/>
              <a:buAutoNum type="arabicPeriod"/>
            </a:pPr>
            <a:endParaRPr lang="sr-Cyrl-CS">
              <a:solidFill>
                <a:srgbClr val="FFFF00"/>
              </a:solidFill>
              <a:latin typeface="Comic Sans MS" pitchFamily="66" charset="0"/>
            </a:endParaRPr>
          </a:p>
          <a:p>
            <a:pPr marL="342900" indent="-342900">
              <a:buFontTx/>
              <a:buAutoNum type="arabicPeriod"/>
            </a:pPr>
            <a:endParaRPr lang="sr-Cyrl-CS">
              <a:solidFill>
                <a:srgbClr val="FFFF00"/>
              </a:solidFill>
              <a:latin typeface="Comic Sans MS" pitchFamily="66" charset="0"/>
            </a:endParaRPr>
          </a:p>
        </p:txBody>
      </p:sp>
      <p:sp>
        <p:nvSpPr>
          <p:cNvPr id="92165" name="Text Box 5"/>
          <p:cNvSpPr txBox="1">
            <a:spLocks noChangeArrowheads="1"/>
          </p:cNvSpPr>
          <p:nvPr/>
        </p:nvSpPr>
        <p:spPr bwMode="auto">
          <a:xfrm>
            <a:off x="2124075" y="4532313"/>
            <a:ext cx="27051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sr-Latn-CS" sz="1600" b="1">
                <a:solidFill>
                  <a:schemeClr val="bg2"/>
                </a:solidFill>
                <a:latin typeface="Comic Sans MS" pitchFamily="66" charset="0"/>
              </a:rPr>
              <a:t>Acetil CoA transacetilaza</a:t>
            </a:r>
            <a:endParaRPr lang="en-US" sz="1600" b="1">
              <a:solidFill>
                <a:schemeClr val="bg2"/>
              </a:solidFill>
              <a:latin typeface="Comic Sans MS" pitchFamily="66" charset="0"/>
            </a:endParaRPr>
          </a:p>
        </p:txBody>
      </p:sp>
      <p:sp>
        <p:nvSpPr>
          <p:cNvPr id="92166" name="Text Box 6"/>
          <p:cNvSpPr txBox="1">
            <a:spLocks noChangeArrowheads="1"/>
          </p:cNvSpPr>
          <p:nvPr/>
        </p:nvSpPr>
        <p:spPr bwMode="auto">
          <a:xfrm>
            <a:off x="5003800" y="5302250"/>
            <a:ext cx="25082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sr-Latn-CS" sz="1400" b="1">
                <a:solidFill>
                  <a:schemeClr val="bg2"/>
                </a:solidFill>
                <a:latin typeface="Comic Sans MS" pitchFamily="66" charset="0"/>
              </a:rPr>
              <a:t>Maloni</a:t>
            </a:r>
            <a:r>
              <a:rPr lang="en-US" sz="1400" b="1">
                <a:solidFill>
                  <a:schemeClr val="bg2"/>
                </a:solidFill>
                <a:latin typeface="Comic Sans MS" pitchFamily="66" charset="0"/>
              </a:rPr>
              <a:t>l</a:t>
            </a:r>
            <a:r>
              <a:rPr lang="sr-Latn-CS" sz="1400" b="1">
                <a:solidFill>
                  <a:schemeClr val="bg2"/>
                </a:solidFill>
                <a:latin typeface="Comic Sans MS" pitchFamily="66" charset="0"/>
              </a:rPr>
              <a:t>-CoA transacetilaza</a:t>
            </a:r>
            <a:endParaRPr lang="en-US" sz="1400" b="1">
              <a:solidFill>
                <a:schemeClr val="bg2"/>
              </a:solidFill>
              <a:latin typeface="Comic Sans MS" pitchFamily="66" charset="0"/>
            </a:endParaRPr>
          </a:p>
        </p:txBody>
      </p:sp>
      <p:sp>
        <p:nvSpPr>
          <p:cNvPr id="92167" name="Rectangle 7"/>
          <p:cNvSpPr>
            <a:spLocks noChangeArrowheads="1"/>
          </p:cNvSpPr>
          <p:nvPr/>
        </p:nvSpPr>
        <p:spPr bwMode="auto">
          <a:xfrm>
            <a:off x="539750" y="6092825"/>
            <a:ext cx="5903913" cy="504825"/>
          </a:xfrm>
          <a:prstGeom prst="rect">
            <a:avLst/>
          </a:prstGeom>
          <a:solidFill>
            <a:srgbClr val="B2B2B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sr-Latn-CS"/>
              <a:t>                                                                                    </a:t>
            </a:r>
            <a:r>
              <a:rPr lang="sr-Latn-CS" sz="1400" b="1">
                <a:solidFill>
                  <a:schemeClr val="bg2"/>
                </a:solidFill>
                <a:latin typeface="Comic Sans MS" pitchFamily="66" charset="0"/>
              </a:rPr>
              <a:t>Aceto acetil</a:t>
            </a:r>
            <a:endParaRPr lang="en-US" sz="1400" b="1">
              <a:solidFill>
                <a:schemeClr val="bg2"/>
              </a:solidFill>
              <a:latin typeface="Comic Sans MS" pitchFamily="66" charset="0"/>
            </a:endParaRPr>
          </a:p>
        </p:txBody>
      </p:sp>
      <p:sp>
        <p:nvSpPr>
          <p:cNvPr id="92168" name="Text Box 8"/>
          <p:cNvSpPr txBox="1">
            <a:spLocks noChangeArrowheads="1"/>
          </p:cNvSpPr>
          <p:nvPr/>
        </p:nvSpPr>
        <p:spPr bwMode="auto">
          <a:xfrm>
            <a:off x="5867400" y="5805488"/>
            <a:ext cx="15430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sr-Latn-CS" sz="1400" b="1">
                <a:solidFill>
                  <a:schemeClr val="bg2"/>
                </a:solidFill>
                <a:latin typeface="Comic Sans MS" pitchFamily="66" charset="0"/>
              </a:rPr>
              <a:t>Ketoacil sintaza</a:t>
            </a:r>
            <a:endParaRPr lang="en-US" sz="1400" b="1">
              <a:solidFill>
                <a:schemeClr val="bg2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Text Box 2"/>
          <p:cNvSpPr txBox="1">
            <a:spLocks noChangeArrowheads="1"/>
          </p:cNvSpPr>
          <p:nvPr/>
        </p:nvSpPr>
        <p:spPr bwMode="auto">
          <a:xfrm>
            <a:off x="1403350" y="188913"/>
            <a:ext cx="691038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sr-Cyrl-CS" sz="2000"/>
              <a:t>Синтеза масних киселина – палмитинске киселине (16</a:t>
            </a:r>
            <a:r>
              <a:rPr lang="sr-Latn-CS" sz="2000"/>
              <a:t>C</a:t>
            </a:r>
            <a:r>
              <a:rPr lang="sr-Cyrl-CS" sz="2000"/>
              <a:t>)</a:t>
            </a:r>
          </a:p>
        </p:txBody>
      </p:sp>
      <p:sp>
        <p:nvSpPr>
          <p:cNvPr id="93187" name="Text Box 3"/>
          <p:cNvSpPr txBox="1">
            <a:spLocks noChangeArrowheads="1"/>
          </p:cNvSpPr>
          <p:nvPr/>
        </p:nvSpPr>
        <p:spPr bwMode="auto">
          <a:xfrm>
            <a:off x="2124075" y="765175"/>
            <a:ext cx="47545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sr-Cyrl-CS" sz="2400" b="1" u="sng">
                <a:solidFill>
                  <a:srgbClr val="FFFF00"/>
                </a:solidFill>
              </a:rPr>
              <a:t>РЕДУКЦИЈА АЦЕТО-АЦЕТИЛА</a:t>
            </a:r>
          </a:p>
        </p:txBody>
      </p:sp>
      <p:sp>
        <p:nvSpPr>
          <p:cNvPr id="93188" name="Text Box 4"/>
          <p:cNvSpPr txBox="1">
            <a:spLocks noChangeArrowheads="1"/>
          </p:cNvSpPr>
          <p:nvPr/>
        </p:nvSpPr>
        <p:spPr bwMode="auto">
          <a:xfrm>
            <a:off x="34925" y="1196975"/>
            <a:ext cx="9109075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/>
            <a:r>
              <a:rPr lang="sr-Cyrl-CS">
                <a:solidFill>
                  <a:srgbClr val="FFFF00"/>
                </a:solidFill>
              </a:rPr>
              <a:t>  Кето група</a:t>
            </a:r>
            <a:r>
              <a:rPr lang="sr-Cyrl-CS"/>
              <a:t> </a:t>
            </a:r>
            <a:r>
              <a:rPr lang="sr-Latn-CS"/>
              <a:t>a</a:t>
            </a:r>
            <a:r>
              <a:rPr lang="sr-Cyrl-CS"/>
              <a:t>цето-ацетил</a:t>
            </a:r>
            <a:r>
              <a:rPr lang="sr-Latn-CS"/>
              <a:t>a</a:t>
            </a:r>
            <a:r>
              <a:rPr lang="sr-Cyrl-CS"/>
              <a:t> који се налази везан за А</a:t>
            </a:r>
            <a:r>
              <a:rPr lang="sr-Latn-CS"/>
              <a:t>CP</a:t>
            </a:r>
            <a:r>
              <a:rPr lang="sr-Cyrl-CS"/>
              <a:t> се </a:t>
            </a:r>
            <a:r>
              <a:rPr lang="sr-Cyrl-CS">
                <a:solidFill>
                  <a:srgbClr val="FFFF00"/>
                </a:solidFill>
              </a:rPr>
              <a:t>редукује у</a:t>
            </a:r>
            <a:r>
              <a:rPr lang="sr-Latn-CS">
                <a:solidFill>
                  <a:srgbClr val="FFFF00"/>
                </a:solidFill>
              </a:rPr>
              <a:t> –OH </a:t>
            </a:r>
            <a:r>
              <a:rPr lang="sr-Cyrl-CS">
                <a:solidFill>
                  <a:srgbClr val="FFFF00"/>
                </a:solidFill>
              </a:rPr>
              <a:t>гр</a:t>
            </a:r>
            <a:r>
              <a:rPr lang="sr-Cyrl-CS"/>
              <a:t>. </a:t>
            </a:r>
            <a:endParaRPr lang="sr-Latn-CS"/>
          </a:p>
          <a:p>
            <a:pPr marL="342900" indent="-342900"/>
            <a:r>
              <a:rPr lang="sr-Cyrl-CS"/>
              <a:t>  бета-хидроксибутирила – ензим</a:t>
            </a:r>
            <a:r>
              <a:rPr lang="sr-Cyrl-CS">
                <a:solidFill>
                  <a:srgbClr val="FFFF00"/>
                </a:solidFill>
              </a:rPr>
              <a:t> </a:t>
            </a:r>
            <a:r>
              <a:rPr lang="sr-Cyrl-CS"/>
              <a:t>бета-кето-ацил-редуктаза,</a:t>
            </a:r>
            <a:r>
              <a:rPr lang="sr-Cyrl-CS" b="1">
                <a:solidFill>
                  <a:srgbClr val="FFFF00"/>
                </a:solidFill>
              </a:rPr>
              <a:t> </a:t>
            </a:r>
            <a:r>
              <a:rPr lang="sr-Cyrl-CS"/>
              <a:t>коензим </a:t>
            </a:r>
            <a:r>
              <a:rPr lang="sr-Latn-CS"/>
              <a:t>NADPH</a:t>
            </a:r>
            <a:r>
              <a:rPr lang="sr-Cyrl-CS"/>
              <a:t> + </a:t>
            </a:r>
            <a:r>
              <a:rPr lang="sr-Latn-CS"/>
              <a:t>H</a:t>
            </a:r>
            <a:r>
              <a:rPr lang="sr-Cyrl-CS"/>
              <a:t>+</a:t>
            </a:r>
            <a:endParaRPr lang="sr-Cyrl-CS" b="1"/>
          </a:p>
          <a:p>
            <a:pPr marL="342900" indent="-342900"/>
            <a:r>
              <a:rPr lang="sr-Cyrl-CS"/>
              <a:t>	 </a:t>
            </a:r>
            <a:endParaRPr lang="sr-Cyrl-CS" baseline="30000"/>
          </a:p>
        </p:txBody>
      </p:sp>
      <p:grpSp>
        <p:nvGrpSpPr>
          <p:cNvPr id="93189" name="Group 5"/>
          <p:cNvGrpSpPr>
            <a:grpSpLocks/>
          </p:cNvGrpSpPr>
          <p:nvPr/>
        </p:nvGrpSpPr>
        <p:grpSpPr bwMode="auto">
          <a:xfrm>
            <a:off x="1116013" y="2197100"/>
            <a:ext cx="6769100" cy="1447800"/>
            <a:chOff x="703" y="3108"/>
            <a:chExt cx="4264" cy="912"/>
          </a:xfrm>
        </p:grpSpPr>
        <p:pic>
          <p:nvPicPr>
            <p:cNvPr id="93197" name="Picture 6" descr="Picture 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03" y="3122"/>
              <a:ext cx="4264" cy="8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3198" name="Text Box 7"/>
            <p:cNvSpPr txBox="1">
              <a:spLocks noChangeArrowheads="1"/>
            </p:cNvSpPr>
            <p:nvPr/>
          </p:nvSpPr>
          <p:spPr bwMode="auto">
            <a:xfrm>
              <a:off x="2466" y="3788"/>
              <a:ext cx="748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sr-Latn-CS">
                  <a:solidFill>
                    <a:schemeClr val="bg2"/>
                  </a:solidFill>
                  <a:latin typeface="Comic Sans MS" pitchFamily="66" charset="0"/>
                </a:rPr>
                <a:t>redukcija</a:t>
              </a:r>
              <a:endParaRPr lang="en-US">
                <a:solidFill>
                  <a:schemeClr val="bg2"/>
                </a:solidFill>
                <a:latin typeface="Comic Sans MS" pitchFamily="66" charset="0"/>
              </a:endParaRPr>
            </a:p>
          </p:txBody>
        </p:sp>
        <p:sp>
          <p:nvSpPr>
            <p:cNvPr id="93199" name="Text Box 8"/>
            <p:cNvSpPr txBox="1">
              <a:spLocks noChangeArrowheads="1"/>
            </p:cNvSpPr>
            <p:nvPr/>
          </p:nvSpPr>
          <p:spPr bwMode="auto">
            <a:xfrm>
              <a:off x="2004" y="3108"/>
              <a:ext cx="1809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>
                  <a:solidFill>
                    <a:schemeClr val="bg2"/>
                  </a:solidFill>
                  <a:latin typeface="Comic Sans MS" pitchFamily="66" charset="0"/>
                </a:rPr>
                <a:t>b</a:t>
              </a:r>
              <a:r>
                <a:rPr lang="sr-Latn-CS">
                  <a:solidFill>
                    <a:schemeClr val="bg2"/>
                  </a:solidFill>
                  <a:latin typeface="Comic Sans MS" pitchFamily="66" charset="0"/>
                </a:rPr>
                <a:t>eta-</a:t>
              </a:r>
              <a:r>
                <a:rPr lang="en-US">
                  <a:solidFill>
                    <a:schemeClr val="bg2"/>
                  </a:solidFill>
                  <a:latin typeface="Comic Sans MS" pitchFamily="66" charset="0"/>
                </a:rPr>
                <a:t>k</a:t>
              </a:r>
              <a:r>
                <a:rPr lang="sr-Latn-CS">
                  <a:solidFill>
                    <a:schemeClr val="bg2"/>
                  </a:solidFill>
                  <a:latin typeface="Comic Sans MS" pitchFamily="66" charset="0"/>
                </a:rPr>
                <a:t>eto-acil-reduktaza</a:t>
              </a:r>
              <a:endParaRPr lang="en-US">
                <a:solidFill>
                  <a:schemeClr val="bg2"/>
                </a:solidFill>
                <a:latin typeface="Comic Sans MS" pitchFamily="66" charset="0"/>
              </a:endParaRPr>
            </a:p>
          </p:txBody>
        </p:sp>
      </p:grpSp>
      <p:sp>
        <p:nvSpPr>
          <p:cNvPr id="93190" name="Text Box 9"/>
          <p:cNvSpPr txBox="1">
            <a:spLocks noChangeArrowheads="1"/>
          </p:cNvSpPr>
          <p:nvPr/>
        </p:nvSpPr>
        <p:spPr bwMode="auto">
          <a:xfrm>
            <a:off x="3059113" y="3933825"/>
            <a:ext cx="29067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sr-Cyrl-CS" sz="2400" b="1" u="sng">
                <a:solidFill>
                  <a:srgbClr val="FFFF00"/>
                </a:solidFill>
              </a:rPr>
              <a:t>ДЕХИДРАТАЦИЈА</a:t>
            </a:r>
          </a:p>
        </p:txBody>
      </p:sp>
      <p:pic>
        <p:nvPicPr>
          <p:cNvPr id="93191" name="Picture 10" descr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42988" y="5734050"/>
            <a:ext cx="6553200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3192" name="Text Box 11"/>
          <p:cNvSpPr txBox="1">
            <a:spLocks noChangeArrowheads="1"/>
          </p:cNvSpPr>
          <p:nvPr/>
        </p:nvSpPr>
        <p:spPr bwMode="auto">
          <a:xfrm>
            <a:off x="158750" y="4600575"/>
            <a:ext cx="8456613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342900" indent="-342900"/>
            <a:r>
              <a:rPr lang="sr-Cyrl-CS"/>
              <a:t>Дехидратацијом (одузимањем </a:t>
            </a:r>
            <a:r>
              <a:rPr lang="sr-Latn-CS"/>
              <a:t>H</a:t>
            </a:r>
            <a:r>
              <a:rPr lang="sr-Cyrl-CS" baseline="-25000"/>
              <a:t>2</a:t>
            </a:r>
            <a:r>
              <a:rPr lang="sr-Cyrl-CS"/>
              <a:t>О) из бета-хидрокси-бутирила уводи се</a:t>
            </a:r>
          </a:p>
          <a:p>
            <a:pPr marL="342900" indent="-342900"/>
            <a:r>
              <a:rPr lang="sr-Cyrl-CS">
                <a:solidFill>
                  <a:srgbClr val="FFFF00"/>
                </a:solidFill>
              </a:rPr>
              <a:t>двострука веза</a:t>
            </a:r>
            <a:r>
              <a:rPr lang="sr-Cyrl-CS"/>
              <a:t> и настаје </a:t>
            </a:r>
            <a:r>
              <a:rPr lang="sr-Cyrl-CS">
                <a:solidFill>
                  <a:srgbClr val="FFFF00"/>
                </a:solidFill>
              </a:rPr>
              <a:t>кротонил</a:t>
            </a:r>
            <a:r>
              <a:rPr lang="sr-Cyrl-CS"/>
              <a:t> везан за АСР</a:t>
            </a:r>
            <a:r>
              <a:rPr lang="sr-Cyrl-CS">
                <a:solidFill>
                  <a:srgbClr val="FFFF00"/>
                </a:solidFill>
              </a:rPr>
              <a:t> </a:t>
            </a:r>
            <a:r>
              <a:rPr lang="sr-Cyrl-CS"/>
              <a:t>– ензим</a:t>
            </a:r>
            <a:r>
              <a:rPr lang="sr-Cyrl-CS">
                <a:solidFill>
                  <a:srgbClr val="FFFF00"/>
                </a:solidFill>
              </a:rPr>
              <a:t> </a:t>
            </a:r>
            <a:r>
              <a:rPr lang="sr-Cyrl-CS"/>
              <a:t>бета-хидроксиацил-</a:t>
            </a:r>
          </a:p>
          <a:p>
            <a:pPr marL="342900" indent="-342900"/>
            <a:r>
              <a:rPr lang="sr-Cyrl-CS"/>
              <a:t>дехидратаза</a:t>
            </a:r>
          </a:p>
        </p:txBody>
      </p:sp>
      <p:sp>
        <p:nvSpPr>
          <p:cNvPr id="93193" name="Text Box 12"/>
          <p:cNvSpPr txBox="1">
            <a:spLocks noChangeArrowheads="1"/>
          </p:cNvSpPr>
          <p:nvPr/>
        </p:nvSpPr>
        <p:spPr bwMode="auto">
          <a:xfrm>
            <a:off x="6135688" y="3236913"/>
            <a:ext cx="146208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sr-Cyrl-CS">
                <a:solidFill>
                  <a:schemeClr val="bg2"/>
                </a:solidFill>
                <a:latin typeface="Comic Sans MS" pitchFamily="66" charset="0"/>
              </a:rPr>
              <a:t>аceto</a:t>
            </a:r>
            <a:r>
              <a:rPr lang="sr-Latn-CS">
                <a:solidFill>
                  <a:schemeClr val="bg2"/>
                </a:solidFill>
                <a:latin typeface="Comic Sans MS" pitchFamily="66" charset="0"/>
              </a:rPr>
              <a:t>-acetil</a:t>
            </a:r>
            <a:endParaRPr lang="en-US">
              <a:solidFill>
                <a:schemeClr val="bg2"/>
              </a:solidFill>
              <a:latin typeface="Comic Sans MS" pitchFamily="66" charset="0"/>
            </a:endParaRPr>
          </a:p>
        </p:txBody>
      </p:sp>
      <p:sp>
        <p:nvSpPr>
          <p:cNvPr id="93194" name="Text Box 13"/>
          <p:cNvSpPr txBox="1">
            <a:spLocks noChangeArrowheads="1"/>
          </p:cNvSpPr>
          <p:nvPr/>
        </p:nvSpPr>
        <p:spPr bwMode="auto">
          <a:xfrm>
            <a:off x="1042988" y="3357563"/>
            <a:ext cx="28797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sr-Latn-CS">
                <a:solidFill>
                  <a:schemeClr val="bg2"/>
                </a:solidFill>
                <a:latin typeface="Comic Sans MS" pitchFamily="66" charset="0"/>
              </a:rPr>
              <a:t>Beta-hidroksi-butiril</a:t>
            </a:r>
            <a:endParaRPr lang="en-US">
              <a:solidFill>
                <a:schemeClr val="bg2"/>
              </a:solidFill>
              <a:latin typeface="Comic Sans MS" pitchFamily="66" charset="0"/>
            </a:endParaRPr>
          </a:p>
        </p:txBody>
      </p:sp>
      <p:sp>
        <p:nvSpPr>
          <p:cNvPr id="93195" name="Text Box 14"/>
          <p:cNvSpPr txBox="1">
            <a:spLocks noChangeArrowheads="1"/>
          </p:cNvSpPr>
          <p:nvPr/>
        </p:nvSpPr>
        <p:spPr bwMode="auto">
          <a:xfrm>
            <a:off x="1116013" y="6491288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en-US"/>
          </a:p>
        </p:txBody>
      </p:sp>
      <p:sp>
        <p:nvSpPr>
          <p:cNvPr id="93196" name="Text Box 15"/>
          <p:cNvSpPr txBox="1">
            <a:spLocks noChangeArrowheads="1"/>
          </p:cNvSpPr>
          <p:nvPr/>
        </p:nvSpPr>
        <p:spPr bwMode="auto">
          <a:xfrm>
            <a:off x="2484438" y="5805488"/>
            <a:ext cx="101123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sr-Latn-CS">
                <a:solidFill>
                  <a:schemeClr val="bg2"/>
                </a:solidFill>
                <a:latin typeface="Comic Sans MS" pitchFamily="66" charset="0"/>
              </a:rPr>
              <a:t>krotonil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Text Box 2"/>
          <p:cNvSpPr txBox="1">
            <a:spLocks noChangeArrowheads="1"/>
          </p:cNvSpPr>
          <p:nvPr/>
        </p:nvSpPr>
        <p:spPr bwMode="auto">
          <a:xfrm>
            <a:off x="1403350" y="260350"/>
            <a:ext cx="691038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sr-Cyrl-CS" sz="2000"/>
              <a:t>Синтеза масних киселина – палмитинске киселине (16</a:t>
            </a:r>
            <a:r>
              <a:rPr lang="sr-Latn-CS" sz="2000"/>
              <a:t>C</a:t>
            </a:r>
            <a:r>
              <a:rPr lang="sr-Cyrl-CS" sz="2000"/>
              <a:t>)</a:t>
            </a:r>
          </a:p>
        </p:txBody>
      </p:sp>
      <p:sp>
        <p:nvSpPr>
          <p:cNvPr id="94211" name="Text Box 3"/>
          <p:cNvSpPr txBox="1">
            <a:spLocks noChangeArrowheads="1"/>
          </p:cNvSpPr>
          <p:nvPr/>
        </p:nvSpPr>
        <p:spPr bwMode="auto">
          <a:xfrm>
            <a:off x="3348038" y="830263"/>
            <a:ext cx="22669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 b="1" u="sng">
                <a:solidFill>
                  <a:srgbClr val="FFFF00"/>
                </a:solidFill>
              </a:rPr>
              <a:t>II</a:t>
            </a:r>
            <a:r>
              <a:rPr lang="sr-Latn-CS" sz="2400" b="1" u="sng">
                <a:solidFill>
                  <a:srgbClr val="FFFF00"/>
                </a:solidFill>
              </a:rPr>
              <a:t> </a:t>
            </a:r>
            <a:r>
              <a:rPr lang="sr-Cyrl-CS" sz="2400" b="1" u="sng">
                <a:solidFill>
                  <a:srgbClr val="FFFF00"/>
                </a:solidFill>
              </a:rPr>
              <a:t>РЕДУКЦИЈА</a:t>
            </a:r>
          </a:p>
        </p:txBody>
      </p:sp>
      <p:sp>
        <p:nvSpPr>
          <p:cNvPr id="94212" name="Text Box 4"/>
          <p:cNvSpPr txBox="1">
            <a:spLocks noChangeArrowheads="1"/>
          </p:cNvSpPr>
          <p:nvPr/>
        </p:nvSpPr>
        <p:spPr bwMode="auto">
          <a:xfrm>
            <a:off x="34925" y="1581150"/>
            <a:ext cx="9109075" cy="2014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>
              <a:buFontTx/>
              <a:buAutoNum type="arabicPeriod"/>
            </a:pPr>
            <a:r>
              <a:rPr lang="sr-Latn-CS"/>
              <a:t>II </a:t>
            </a:r>
            <a:r>
              <a:rPr lang="sr-Cyrl-CS"/>
              <a:t>редукцијом кротонил се преводи у </a:t>
            </a:r>
            <a:r>
              <a:rPr lang="sr-Cyrl-CS">
                <a:solidFill>
                  <a:srgbClr val="FFFF00"/>
                </a:solidFill>
              </a:rPr>
              <a:t>бутирил</a:t>
            </a:r>
            <a:r>
              <a:rPr lang="sr-Cyrl-CS"/>
              <a:t> – ензим еноил-редуктаза </a:t>
            </a:r>
          </a:p>
          <a:p>
            <a:pPr marL="342900" indent="-342900"/>
            <a:r>
              <a:rPr lang="sr-Cyrl-CS">
                <a:solidFill>
                  <a:srgbClr val="FFFF00"/>
                </a:solidFill>
              </a:rPr>
              <a:t>	коензим </a:t>
            </a:r>
            <a:r>
              <a:rPr lang="sr-Latn-CS">
                <a:solidFill>
                  <a:srgbClr val="FFFF00"/>
                </a:solidFill>
              </a:rPr>
              <a:t>NADPH</a:t>
            </a:r>
            <a:r>
              <a:rPr lang="sr-Cyrl-CS">
                <a:solidFill>
                  <a:srgbClr val="FFFF00"/>
                </a:solidFill>
              </a:rPr>
              <a:t> + </a:t>
            </a:r>
            <a:r>
              <a:rPr lang="sr-Latn-CS">
                <a:solidFill>
                  <a:srgbClr val="FFFF00"/>
                </a:solidFill>
              </a:rPr>
              <a:t>H</a:t>
            </a:r>
            <a:r>
              <a:rPr lang="sr-Cyrl-CS" baseline="30000">
                <a:solidFill>
                  <a:srgbClr val="FFFF00"/>
                </a:solidFill>
              </a:rPr>
              <a:t>+</a:t>
            </a:r>
          </a:p>
          <a:p>
            <a:pPr marL="342900" indent="-342900">
              <a:buFontTx/>
              <a:buAutoNum type="arabicPeriod"/>
            </a:pPr>
            <a:endParaRPr lang="sr-Cyrl-CS">
              <a:solidFill>
                <a:srgbClr val="FFFF00"/>
              </a:solidFill>
            </a:endParaRPr>
          </a:p>
          <a:p>
            <a:pPr marL="342900" indent="-342900"/>
            <a:r>
              <a:rPr lang="sr-Cyrl-CS">
                <a:solidFill>
                  <a:srgbClr val="FFFF00"/>
                </a:solidFill>
              </a:rPr>
              <a:t>2.  Бутирил </a:t>
            </a:r>
            <a:r>
              <a:rPr lang="sr-Cyrl-CS"/>
              <a:t>се пребацује </a:t>
            </a:r>
            <a:r>
              <a:rPr lang="sr-Cyrl-CS">
                <a:solidFill>
                  <a:srgbClr val="FFFF00"/>
                </a:solidFill>
              </a:rPr>
              <a:t>са </a:t>
            </a:r>
            <a:r>
              <a:rPr lang="sr-Latn-CS">
                <a:solidFill>
                  <a:srgbClr val="FFFF00"/>
                </a:solidFill>
              </a:rPr>
              <a:t>ACP</a:t>
            </a:r>
            <a:r>
              <a:rPr lang="sr-Cyrl-CS">
                <a:solidFill>
                  <a:srgbClr val="FFFF00"/>
                </a:solidFill>
              </a:rPr>
              <a:t>-а на </a:t>
            </a:r>
            <a:r>
              <a:rPr lang="sr-Latn-CS">
                <a:solidFill>
                  <a:srgbClr val="FFFF00"/>
                </a:solidFill>
              </a:rPr>
              <a:t>SH</a:t>
            </a:r>
            <a:r>
              <a:rPr lang="sr-Cyrl-CS">
                <a:solidFill>
                  <a:srgbClr val="FFFF00"/>
                </a:solidFill>
              </a:rPr>
              <a:t> групу </a:t>
            </a:r>
            <a:r>
              <a:rPr lang="sr-Cyrl-CS"/>
              <a:t>кето-ацил синтазе, а </a:t>
            </a:r>
            <a:r>
              <a:rPr lang="sr-Latn-CS">
                <a:solidFill>
                  <a:srgbClr val="FFFF00"/>
                </a:solidFill>
              </a:rPr>
              <a:t>ACP</a:t>
            </a:r>
            <a:r>
              <a:rPr lang="sr-Cyrl-CS">
                <a:solidFill>
                  <a:srgbClr val="FFFF00"/>
                </a:solidFill>
              </a:rPr>
              <a:t> </a:t>
            </a:r>
            <a:r>
              <a:rPr lang="sr-Cyrl-CS"/>
              <a:t>остаје </a:t>
            </a:r>
          </a:p>
          <a:p>
            <a:pPr marL="342900" indent="-342900"/>
            <a:r>
              <a:rPr lang="sr-Cyrl-CS">
                <a:solidFill>
                  <a:srgbClr val="FFFF00"/>
                </a:solidFill>
              </a:rPr>
              <a:t>	слободан</a:t>
            </a:r>
            <a:r>
              <a:rPr lang="sr-Cyrl-CS"/>
              <a:t> да веже следећи </a:t>
            </a:r>
            <a:r>
              <a:rPr lang="sr-Cyrl-CS">
                <a:solidFill>
                  <a:srgbClr val="FFFF00"/>
                </a:solidFill>
              </a:rPr>
              <a:t>малонил-</a:t>
            </a:r>
            <a:r>
              <a:rPr lang="sr-Latn-CS">
                <a:solidFill>
                  <a:srgbClr val="FFFF00"/>
                </a:solidFill>
              </a:rPr>
              <a:t>C</a:t>
            </a:r>
            <a:r>
              <a:rPr lang="sr-Cyrl-CS">
                <a:solidFill>
                  <a:srgbClr val="FFFF00"/>
                </a:solidFill>
              </a:rPr>
              <a:t>оА</a:t>
            </a:r>
            <a:endParaRPr lang="sr-Cyrl-CS"/>
          </a:p>
          <a:p>
            <a:pPr marL="342900" indent="-342900"/>
            <a:endParaRPr lang="sr-Cyrl-CS"/>
          </a:p>
          <a:p>
            <a:pPr marL="342900" indent="-342900"/>
            <a:endParaRPr lang="sr-Cyrl-CS" u="sng">
              <a:solidFill>
                <a:srgbClr val="FFFF00"/>
              </a:solidFill>
              <a:latin typeface="Comic Sans MS" pitchFamily="66" charset="0"/>
            </a:endParaRPr>
          </a:p>
        </p:txBody>
      </p:sp>
      <p:pic>
        <p:nvPicPr>
          <p:cNvPr id="94213" name="Picture 5" descr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2988" y="3573463"/>
            <a:ext cx="6697662" cy="309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4214" name="Rectangle 6"/>
          <p:cNvSpPr>
            <a:spLocks noChangeArrowheads="1"/>
          </p:cNvSpPr>
          <p:nvPr/>
        </p:nvSpPr>
        <p:spPr bwMode="auto">
          <a:xfrm>
            <a:off x="3779838" y="3644900"/>
            <a:ext cx="3887787" cy="792163"/>
          </a:xfrm>
          <a:prstGeom prst="rect">
            <a:avLst/>
          </a:prstGeom>
          <a:solidFill>
            <a:srgbClr val="B2B2B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94215" name="Text Box 7"/>
          <p:cNvSpPr txBox="1">
            <a:spLocks noChangeArrowheads="1"/>
          </p:cNvSpPr>
          <p:nvPr/>
        </p:nvSpPr>
        <p:spPr bwMode="auto">
          <a:xfrm>
            <a:off x="2555875" y="3644900"/>
            <a:ext cx="101123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sr-Latn-CS">
                <a:solidFill>
                  <a:schemeClr val="bg2"/>
                </a:solidFill>
                <a:latin typeface="Comic Sans MS" pitchFamily="66" charset="0"/>
              </a:rPr>
              <a:t>krotonil</a:t>
            </a:r>
          </a:p>
        </p:txBody>
      </p:sp>
      <p:sp>
        <p:nvSpPr>
          <p:cNvPr id="94216" name="Text Box 8"/>
          <p:cNvSpPr txBox="1">
            <a:spLocks noChangeArrowheads="1"/>
          </p:cNvSpPr>
          <p:nvPr/>
        </p:nvSpPr>
        <p:spPr bwMode="auto">
          <a:xfrm>
            <a:off x="1347788" y="6083300"/>
            <a:ext cx="8477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sr-Latn-CS">
                <a:solidFill>
                  <a:schemeClr val="bg2"/>
                </a:solidFill>
                <a:latin typeface="Comic Sans MS" pitchFamily="66" charset="0"/>
              </a:rPr>
              <a:t>butiril</a:t>
            </a:r>
            <a:endParaRPr lang="en-US">
              <a:solidFill>
                <a:schemeClr val="bg2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fat struktur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30270"/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Text Box 2"/>
          <p:cNvSpPr txBox="1">
            <a:spLocks noChangeArrowheads="1"/>
          </p:cNvSpPr>
          <p:nvPr/>
        </p:nvSpPr>
        <p:spPr bwMode="auto">
          <a:xfrm>
            <a:off x="1042988" y="0"/>
            <a:ext cx="691038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sr-Cyrl-CS" sz="2000"/>
              <a:t>Синтеза масних киселина – палмитинске киселине (16</a:t>
            </a:r>
            <a:r>
              <a:rPr lang="sr-Latn-CS" sz="2000"/>
              <a:t>C</a:t>
            </a:r>
            <a:r>
              <a:rPr lang="sr-Cyrl-CS" sz="2000"/>
              <a:t>)</a:t>
            </a:r>
          </a:p>
        </p:txBody>
      </p:sp>
      <p:sp>
        <p:nvSpPr>
          <p:cNvPr id="131075" name="Text Box 3"/>
          <p:cNvSpPr txBox="1">
            <a:spLocks noChangeArrowheads="1"/>
          </p:cNvSpPr>
          <p:nvPr/>
        </p:nvSpPr>
        <p:spPr bwMode="auto">
          <a:xfrm>
            <a:off x="179388" y="549275"/>
            <a:ext cx="9144000" cy="3811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buFontTx/>
              <a:buChar char="•"/>
              <a:defRPr/>
            </a:pPr>
            <a:r>
              <a:rPr lang="sr-Latn-CS"/>
              <a:t> </a:t>
            </a:r>
            <a:r>
              <a:rPr lang="sr-Cyrl-CS"/>
              <a:t> </a:t>
            </a:r>
            <a:r>
              <a:rPr lang="sr-Latn-CS" sz="2000"/>
              <a:t>Синтезом </a:t>
            </a:r>
            <a:r>
              <a:rPr lang="sr-Latn-CS" sz="2000">
                <a:solidFill>
                  <a:srgbClr val="FFFF00"/>
                </a:solidFill>
              </a:rPr>
              <a:t>бутирила (4C)</a:t>
            </a:r>
            <a:r>
              <a:rPr lang="sr-Latn-CS" sz="2000"/>
              <a:t> се завр</a:t>
            </a:r>
            <a:r>
              <a:rPr lang="sr-Cyrl-CS" sz="2000"/>
              <a:t>ш</a:t>
            </a:r>
            <a:r>
              <a:rPr lang="sr-Latn-CS" sz="2000"/>
              <a:t>ава </a:t>
            </a:r>
            <a:r>
              <a:rPr lang="sr-Latn-CS" sz="2000">
                <a:solidFill>
                  <a:srgbClr val="FFFF00"/>
                </a:solidFill>
              </a:rPr>
              <a:t>први циклус синтезе масних киселина</a:t>
            </a:r>
            <a:r>
              <a:rPr lang="sr-Latn-CS" sz="2000"/>
              <a:t> тј. </a:t>
            </a:r>
            <a:r>
              <a:rPr lang="sr-Cyrl-CS" sz="2000"/>
              <a:t>п</a:t>
            </a:r>
            <a:r>
              <a:rPr lang="sr-Latn-CS" sz="2000"/>
              <a:t>алмитинске масне киселине (16C)</a:t>
            </a:r>
          </a:p>
          <a:p>
            <a:pPr>
              <a:defRPr/>
            </a:pPr>
            <a:endParaRPr lang="sr-Latn-CS" sz="800"/>
          </a:p>
          <a:p>
            <a:pPr>
              <a:buFontTx/>
              <a:buChar char="•"/>
              <a:defRPr/>
            </a:pPr>
            <a:r>
              <a:rPr lang="sr-Cyrl-CS" sz="2000"/>
              <a:t>  </a:t>
            </a:r>
            <a:r>
              <a:rPr lang="sr-Latn-CS" sz="2000"/>
              <a:t>Синтеза масних киселина улази у следећи циклус</a:t>
            </a:r>
          </a:p>
          <a:p>
            <a:pPr>
              <a:defRPr/>
            </a:pPr>
            <a:endParaRPr lang="sr-Latn-CS" sz="800"/>
          </a:p>
          <a:p>
            <a:pPr>
              <a:buFontTx/>
              <a:buChar char="•"/>
              <a:defRPr/>
            </a:pPr>
            <a:r>
              <a:rPr lang="sr-Cyrl-CS" sz="2000">
                <a:effectLst>
                  <a:outerShdw blurRad="38100" dist="38100" dir="2700000" algn="tl">
                    <a:srgbClr val="000000"/>
                  </a:outerShdw>
                </a:effectLst>
              </a:rPr>
              <a:t>  Циклуси</a:t>
            </a:r>
            <a:r>
              <a:rPr lang="en-US" sz="2000">
                <a:effectLst>
                  <a:outerShdw blurRad="38100" dist="38100" dir="2700000" algn="tl">
                    <a:srgbClr val="000000"/>
                  </a:outerShdw>
                </a:effectLst>
              </a:rPr>
              <a:t> (са додавањем по 2C атома</a:t>
            </a:r>
            <a:r>
              <a:rPr lang="sr-Latn-CS" sz="2000">
                <a:effectLst>
                  <a:outerShdw blurRad="38100" dist="38100" dir="2700000" algn="tl">
                    <a:srgbClr val="000000"/>
                  </a:outerShdw>
                </a:effectLst>
              </a:rPr>
              <a:t> из малонил</a:t>
            </a:r>
            <a:r>
              <a:rPr lang="sr-Cyrl-CS" sz="2000">
                <a:effectLst>
                  <a:outerShdw blurRad="38100" dist="38100" dir="2700000" algn="tl">
                    <a:srgbClr val="000000"/>
                  </a:outerShdw>
                </a:effectLst>
              </a:rPr>
              <a:t>-</a:t>
            </a:r>
            <a:r>
              <a:rPr lang="sr-Latn-CS" sz="2000">
                <a:effectLst>
                  <a:outerShdw blurRad="38100" dist="38100" dir="2700000" algn="tl">
                    <a:srgbClr val="000000"/>
                  </a:outerShdw>
                </a:effectLst>
              </a:rPr>
              <a:t>CоА</a:t>
            </a:r>
            <a:r>
              <a:rPr lang="en-US" sz="2000">
                <a:effectLst>
                  <a:outerShdw blurRad="38100" dist="38100" dir="2700000" algn="tl">
                    <a:srgbClr val="000000"/>
                  </a:outerShdw>
                </a:effectLst>
              </a:rPr>
              <a:t>)</a:t>
            </a:r>
            <a:r>
              <a:rPr lang="sr-Cyrl-CS" sz="2000">
                <a:effectLst>
                  <a:outerShdw blurRad="38100" dist="38100" dir="2700000" algn="tl">
                    <a:srgbClr val="000000"/>
                  </a:outerShdw>
                </a:effectLst>
              </a:rPr>
              <a:t> се </a:t>
            </a:r>
            <a:r>
              <a:rPr lang="sr-Cyrl-CS" sz="20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понављају </a:t>
            </a:r>
            <a:r>
              <a:rPr lang="sr-Latn-CS" sz="20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јо</a:t>
            </a:r>
            <a:r>
              <a:rPr lang="sr-Cyrl-CS" sz="20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ш</a:t>
            </a:r>
            <a:r>
              <a:rPr lang="sr-Latn-CS" sz="2000"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sr-Latn-CS" sz="20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6 пута </a:t>
            </a:r>
            <a:r>
              <a:rPr lang="sr-Cyrl-CS" sz="20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до синтезе </a:t>
            </a:r>
            <a:r>
              <a:rPr lang="sr-Cyrl-CS" sz="20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палмит</a:t>
            </a:r>
            <a:r>
              <a:rPr lang="sr-Latn-CS" sz="20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оила-ACP </a:t>
            </a:r>
            <a:r>
              <a:rPr lang="en-US" sz="20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(16 C) </a:t>
            </a:r>
            <a:endParaRPr lang="sr-Latn-CS" sz="200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>
              <a:defRPr/>
            </a:pPr>
            <a:endParaRPr lang="sr-Latn-CS" sz="80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>
              <a:buFontTx/>
              <a:buChar char="•"/>
              <a:defRPr/>
            </a:pPr>
            <a:r>
              <a:rPr lang="sr-Cyrl-CS" sz="2000">
                <a:effectLst>
                  <a:outerShdw blurRad="38100" dist="38100" dir="2700000" algn="tl">
                    <a:srgbClr val="000000"/>
                  </a:outerShdw>
                </a:effectLst>
              </a:rPr>
              <a:t>  </a:t>
            </a:r>
            <a:r>
              <a:rPr lang="sr-Latn-CS" sz="2000">
                <a:effectLst>
                  <a:outerShdw blurRad="38100" dist="38100" dir="2700000" algn="tl">
                    <a:srgbClr val="000000"/>
                  </a:outerShdw>
                </a:effectLst>
              </a:rPr>
              <a:t>Палмитоил (палмитинска киселина) се одваја од ACP по дејством ензима</a:t>
            </a:r>
            <a:r>
              <a:rPr lang="sr-Cyrl-CS" sz="2000">
                <a:effectLst>
                  <a:outerShdw blurRad="38100" dist="38100" dir="2700000" algn="tl">
                    <a:srgbClr val="000000"/>
                  </a:outerShdw>
                </a:effectLst>
              </a:rPr>
              <a:t> п</a:t>
            </a:r>
            <a:r>
              <a:rPr lang="sr-Latn-CS" sz="2000">
                <a:effectLst>
                  <a:outerShdw blurRad="38100" dist="38100" dir="2700000" algn="tl">
                    <a:srgbClr val="000000"/>
                  </a:outerShdw>
                </a:effectLst>
              </a:rPr>
              <a:t>алмитоил тиоестеразе</a:t>
            </a:r>
            <a:r>
              <a:rPr lang="sr-Cyrl-CS" sz="2000">
                <a:effectLst>
                  <a:outerShdw blurRad="38100" dist="38100" dir="2700000" algn="tl">
                    <a:srgbClr val="000000"/>
                  </a:outerShdw>
                </a:effectLst>
              </a:rPr>
              <a:t> - деацилаза</a:t>
            </a:r>
            <a:endParaRPr lang="sr-Latn-CS" sz="2000"/>
          </a:p>
          <a:p>
            <a:pPr>
              <a:defRPr/>
            </a:pPr>
            <a:endParaRPr lang="sr-Latn-CS" sz="2000"/>
          </a:p>
          <a:p>
            <a:pPr>
              <a:defRPr/>
            </a:pPr>
            <a:endParaRPr lang="sr-Latn-CS" sz="2000">
              <a:latin typeface="Comic Sans MS" pitchFamily="66" charset="0"/>
            </a:endParaRPr>
          </a:p>
          <a:p>
            <a:pPr>
              <a:defRPr/>
            </a:pPr>
            <a:endParaRPr lang="sr-Latn-CS" sz="2000">
              <a:latin typeface="Comic Sans MS" pitchFamily="66" charset="0"/>
            </a:endParaRPr>
          </a:p>
          <a:p>
            <a:pPr>
              <a:defRPr/>
            </a:pPr>
            <a:endParaRPr lang="en-US" sz="2000">
              <a:latin typeface="Comic Sans MS" pitchFamily="66" charset="0"/>
            </a:endParaRPr>
          </a:p>
        </p:txBody>
      </p:sp>
      <p:pic>
        <p:nvPicPr>
          <p:cNvPr id="95236" name="Picture 4" descr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750" y="3141663"/>
            <a:ext cx="8388350" cy="3716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0" y="522288"/>
            <a:ext cx="9467850" cy="6335712"/>
          </a:xfrm>
        </p:spPr>
        <p:txBody>
          <a:bodyPr/>
          <a:lstStyle/>
          <a:p>
            <a:pPr eaLnBrk="1" hangingPunct="1">
              <a:defRPr/>
            </a:pPr>
            <a:r>
              <a:rPr lang="sr-Cyrl-CS" sz="2800" smtClean="0"/>
              <a:t>Сви </a:t>
            </a:r>
            <a:r>
              <a:rPr lang="sr-Latn-CS" sz="2800" smtClean="0">
                <a:solidFill>
                  <a:srgbClr val="FFFF00"/>
                </a:solidFill>
              </a:rPr>
              <a:t>C атоми</a:t>
            </a:r>
            <a:r>
              <a:rPr lang="sr-Cyrl-CS" sz="2800" smtClean="0">
                <a:solidFill>
                  <a:srgbClr val="FFFF00"/>
                </a:solidFill>
              </a:rPr>
              <a:t> палмитинске киселине</a:t>
            </a:r>
            <a:r>
              <a:rPr lang="sr-Cyrl-CS" sz="2800" smtClean="0"/>
              <a:t> потичу од </a:t>
            </a:r>
            <a:r>
              <a:rPr lang="sr-Cyrl-CS" sz="2800" smtClean="0">
                <a:solidFill>
                  <a:srgbClr val="FFFF00"/>
                </a:solidFill>
              </a:rPr>
              <a:t>малонил-</a:t>
            </a:r>
            <a:r>
              <a:rPr lang="sr-Latn-CS" sz="2800" smtClean="0">
                <a:solidFill>
                  <a:srgbClr val="FFFF00"/>
                </a:solidFill>
              </a:rPr>
              <a:t>C</a:t>
            </a:r>
            <a:r>
              <a:rPr lang="sr-Cyrl-CS" sz="2800" smtClean="0">
                <a:solidFill>
                  <a:srgbClr val="FFFF00"/>
                </a:solidFill>
              </a:rPr>
              <a:t>оА</a:t>
            </a:r>
            <a:r>
              <a:rPr lang="sr-Cyrl-CS" sz="2800" smtClean="0"/>
              <a:t>, </a:t>
            </a:r>
            <a:r>
              <a:rPr lang="sr-Cyrl-CS" sz="2800" smtClean="0">
                <a:solidFill>
                  <a:srgbClr val="FFFF00"/>
                </a:solidFill>
              </a:rPr>
              <a:t>осим два</a:t>
            </a:r>
            <a:r>
              <a:rPr lang="sr-Cyrl-CS" sz="2800" smtClean="0"/>
              <a:t> која потичу од </a:t>
            </a:r>
            <a:r>
              <a:rPr lang="sr-Cyrl-CS" sz="2800" smtClean="0">
                <a:solidFill>
                  <a:srgbClr val="FFFF00"/>
                </a:solidFill>
              </a:rPr>
              <a:t>ацетил-</a:t>
            </a:r>
            <a:r>
              <a:rPr lang="sr-Latn-CS" sz="2800" smtClean="0">
                <a:solidFill>
                  <a:srgbClr val="FFFF00"/>
                </a:solidFill>
              </a:rPr>
              <a:t>C</a:t>
            </a:r>
            <a:r>
              <a:rPr lang="sr-Cyrl-CS" sz="2800" smtClean="0">
                <a:solidFill>
                  <a:srgbClr val="FFFF00"/>
                </a:solidFill>
              </a:rPr>
              <a:t>оА</a:t>
            </a:r>
            <a:r>
              <a:rPr lang="sr-Cyrl-CS" sz="2800" smtClean="0"/>
              <a:t> </a:t>
            </a:r>
            <a:endParaRPr lang="sr-Latn-CS" sz="2800" smtClean="0"/>
          </a:p>
          <a:p>
            <a:pPr eaLnBrk="1" hangingPunct="1">
              <a:buFont typeface="Wingdings" pitchFamily="2" charset="2"/>
              <a:buNone/>
              <a:defRPr/>
            </a:pPr>
            <a:r>
              <a:rPr lang="sr-Latn-CS" sz="2800" smtClean="0"/>
              <a:t>   </a:t>
            </a:r>
            <a:r>
              <a:rPr lang="sr-Cyrl-CS" sz="2800" smtClean="0"/>
              <a:t>и они се налазе на метил крају масне киселине</a:t>
            </a:r>
            <a:endParaRPr lang="sr-Latn-CS" sz="2800" smtClean="0"/>
          </a:p>
          <a:p>
            <a:pPr eaLnBrk="1" hangingPunct="1">
              <a:buFont typeface="Wingdings" pitchFamily="2" charset="2"/>
              <a:buNone/>
              <a:defRPr/>
            </a:pPr>
            <a:endParaRPr lang="sr-Latn-CS" sz="2800" smtClean="0"/>
          </a:p>
          <a:p>
            <a:pPr eaLnBrk="1" hangingPunct="1">
              <a:defRPr/>
            </a:pPr>
            <a:r>
              <a:rPr lang="sr-Cyrl-CS" sz="2800" smtClean="0"/>
              <a:t>Збирна реакција синтезе палмитинске киселине</a:t>
            </a:r>
            <a:endParaRPr lang="sr-Latn-CS" sz="2800" smtClean="0"/>
          </a:p>
          <a:p>
            <a:pPr eaLnBrk="1" hangingPunct="1">
              <a:buFont typeface="Wingdings" pitchFamily="2" charset="2"/>
              <a:buNone/>
              <a:defRPr/>
            </a:pPr>
            <a:endParaRPr lang="sr-Latn-CS" sz="2800" smtClean="0"/>
          </a:p>
          <a:p>
            <a:pPr eaLnBrk="1" hangingPunct="1">
              <a:buFont typeface="Wingdings" pitchFamily="2" charset="2"/>
              <a:buNone/>
              <a:defRPr/>
            </a:pPr>
            <a:r>
              <a:rPr lang="sr-Latn-CS" sz="2800" smtClean="0">
                <a:solidFill>
                  <a:srgbClr val="FFFF00"/>
                </a:solidFill>
              </a:rPr>
              <a:t> 1 Acetil-CoA + </a:t>
            </a:r>
            <a:r>
              <a:rPr lang="en-US" sz="2800" smtClean="0">
                <a:solidFill>
                  <a:srgbClr val="FFFF00"/>
                </a:solidFill>
              </a:rPr>
              <a:t>7</a:t>
            </a:r>
            <a:r>
              <a:rPr lang="sr-Latn-CS" sz="2800" smtClean="0">
                <a:solidFill>
                  <a:srgbClr val="FFFF00"/>
                </a:solidFill>
              </a:rPr>
              <a:t> Malonil-CoA</a:t>
            </a:r>
            <a:r>
              <a:rPr lang="sr-Latn-CS" sz="2800" smtClean="0"/>
              <a:t> + 14 NADPH+ H</a:t>
            </a:r>
            <a:r>
              <a:rPr lang="sr-Latn-CS" sz="2800" baseline="30000" smtClean="0"/>
              <a:t>+</a:t>
            </a:r>
            <a:endParaRPr lang="en-US" sz="2800" baseline="30000" smtClean="0"/>
          </a:p>
        </p:txBody>
      </p:sp>
      <p:sp>
        <p:nvSpPr>
          <p:cNvPr id="96259" name="Line 3"/>
          <p:cNvSpPr>
            <a:spLocks noChangeShapeType="1"/>
          </p:cNvSpPr>
          <p:nvPr/>
        </p:nvSpPr>
        <p:spPr bwMode="auto">
          <a:xfrm>
            <a:off x="3995738" y="4724400"/>
            <a:ext cx="0" cy="576263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96260" name="Line 4"/>
          <p:cNvSpPr>
            <a:spLocks noChangeShapeType="1"/>
          </p:cNvSpPr>
          <p:nvPr/>
        </p:nvSpPr>
        <p:spPr bwMode="auto">
          <a:xfrm>
            <a:off x="4211638" y="4724400"/>
            <a:ext cx="0" cy="576263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33125" name="Text Box 5"/>
          <p:cNvSpPr txBox="1">
            <a:spLocks noChangeArrowheads="1"/>
          </p:cNvSpPr>
          <p:nvPr/>
        </p:nvSpPr>
        <p:spPr bwMode="auto">
          <a:xfrm>
            <a:off x="87313" y="5484813"/>
            <a:ext cx="8258175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sr-Latn-CS" sz="28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1 Palmitinska kiselina</a:t>
            </a:r>
            <a:r>
              <a:rPr lang="sr-Latn-CS" sz="2800"/>
              <a:t> + 7 CO</a:t>
            </a:r>
            <a:r>
              <a:rPr lang="sr-Latn-CS" sz="2800" baseline="-25000"/>
              <a:t>2</a:t>
            </a:r>
            <a:r>
              <a:rPr lang="sr-Latn-CS" sz="2800"/>
              <a:t> + 8 CoA-SH + 7 H</a:t>
            </a:r>
            <a:r>
              <a:rPr lang="sr-Latn-CS" sz="2800" baseline="-25000"/>
              <a:t>2</a:t>
            </a:r>
            <a:r>
              <a:rPr lang="sr-Latn-CS" sz="2800"/>
              <a:t>0</a:t>
            </a:r>
            <a:endParaRPr lang="en-US" sz="28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sr-Cyrl-CS" sz="3600" smtClean="0">
                <a:solidFill>
                  <a:srgbClr val="FFFF00"/>
                </a:solidFill>
              </a:rPr>
              <a:t>ИЗВОРИ NADPH</a:t>
            </a:r>
            <a:r>
              <a:rPr lang="en-US" sz="3600" smtClean="0">
                <a:solidFill>
                  <a:srgbClr val="FFFF00"/>
                </a:solidFill>
              </a:rPr>
              <a:t> </a:t>
            </a:r>
            <a:r>
              <a:rPr lang="sr-Latn-CS" sz="3600" smtClean="0">
                <a:solidFill>
                  <a:srgbClr val="FFFF00"/>
                </a:solidFill>
              </a:rPr>
              <a:t>+ H</a:t>
            </a:r>
            <a:r>
              <a:rPr lang="sr-Latn-CS" sz="3600" baseline="30000" smtClean="0">
                <a:solidFill>
                  <a:srgbClr val="FFFF00"/>
                </a:solidFill>
              </a:rPr>
              <a:t>+</a:t>
            </a:r>
            <a:endParaRPr lang="en-US" sz="3600" baseline="30000" smtClean="0">
              <a:solidFill>
                <a:srgbClr val="FFFF00"/>
              </a:solidFill>
            </a:endParaRPr>
          </a:p>
        </p:txBody>
      </p:sp>
      <p:sp>
        <p:nvSpPr>
          <p:cNvPr id="135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484313"/>
            <a:ext cx="8229600" cy="5184775"/>
          </a:xfrm>
        </p:spPr>
        <p:txBody>
          <a:bodyPr/>
          <a:lstStyle/>
          <a:p>
            <a:pPr eaLnBrk="1" hangingPunct="1">
              <a:defRPr/>
            </a:pPr>
            <a:r>
              <a:rPr lang="sr-Cyrl-CS" sz="2800" smtClean="0"/>
              <a:t>главни извор је </a:t>
            </a:r>
            <a:r>
              <a:rPr lang="sr-Cyrl-CS" sz="2800" b="1" smtClean="0">
                <a:solidFill>
                  <a:srgbClr val="FFFF00"/>
                </a:solidFill>
              </a:rPr>
              <a:t>хексозо-монофосфатни пут</a:t>
            </a:r>
            <a:r>
              <a:rPr lang="sr-Cyrl-CS" sz="2800" smtClean="0"/>
              <a:t> (по сваком молекулу глукозе који уђе у </a:t>
            </a:r>
            <a:r>
              <a:rPr lang="sr-Latn-CS" sz="2800" smtClean="0"/>
              <a:t>HMP</a:t>
            </a:r>
            <a:r>
              <a:rPr lang="sr-Cyrl-CS" sz="2800" smtClean="0"/>
              <a:t> добије се </a:t>
            </a:r>
            <a:r>
              <a:rPr lang="sr-Cyrl-CS" sz="2800" smtClean="0">
                <a:solidFill>
                  <a:srgbClr val="FFFF00"/>
                </a:solidFill>
              </a:rPr>
              <a:t>2 </a:t>
            </a:r>
            <a:r>
              <a:rPr lang="sr-Latn-CS" sz="2800" smtClean="0">
                <a:solidFill>
                  <a:srgbClr val="FFFF00"/>
                </a:solidFill>
              </a:rPr>
              <a:t>NADPH</a:t>
            </a:r>
            <a:r>
              <a:rPr lang="sr-Cyrl-CS" sz="2800" smtClean="0"/>
              <a:t>)</a:t>
            </a:r>
            <a:endParaRPr lang="en-US" sz="2800" smtClean="0"/>
          </a:p>
          <a:p>
            <a:pPr eaLnBrk="1" hangingPunct="1">
              <a:buFont typeface="Wingdings" pitchFamily="2" charset="2"/>
              <a:buNone/>
              <a:defRPr/>
            </a:pPr>
            <a:endParaRPr lang="sr-Cyrl-CS" sz="2800" smtClean="0"/>
          </a:p>
          <a:p>
            <a:pPr eaLnBrk="1" hangingPunct="1">
              <a:defRPr/>
            </a:pPr>
            <a:r>
              <a:rPr lang="sr-Latn-CS" sz="2800" smtClean="0"/>
              <a:t> NADPH</a:t>
            </a:r>
            <a:r>
              <a:rPr lang="sr-Cyrl-CS" sz="2800" smtClean="0"/>
              <a:t> </a:t>
            </a:r>
            <a:r>
              <a:rPr lang="sr-Latn-CS" sz="2800" smtClean="0"/>
              <a:t>се добија</a:t>
            </a:r>
            <a:r>
              <a:rPr lang="sr-Cyrl-CS" sz="2800" smtClean="0"/>
              <a:t> и конверзијом </a:t>
            </a:r>
            <a:r>
              <a:rPr lang="sr-Cyrl-CS" sz="2800" smtClean="0">
                <a:solidFill>
                  <a:srgbClr val="FFFF00"/>
                </a:solidFill>
              </a:rPr>
              <a:t>малата у пируват што се дешава у цитозолу</a:t>
            </a:r>
            <a:r>
              <a:rPr lang="sr-Cyrl-CS" sz="2800" smtClean="0"/>
              <a:t> </a:t>
            </a:r>
            <a:endParaRPr lang="sr-Latn-CS" sz="2800" smtClean="0"/>
          </a:p>
          <a:p>
            <a:pPr eaLnBrk="1" hangingPunct="1">
              <a:defRPr/>
            </a:pPr>
            <a:endParaRPr lang="sr-Latn-CS" sz="2800" smtClean="0"/>
          </a:p>
          <a:p>
            <a:pPr eaLnBrk="1" hangingPunct="1">
              <a:defRPr/>
            </a:pPr>
            <a:r>
              <a:rPr lang="sr-Cyrl-CS" sz="2800" smtClean="0"/>
              <a:t>Малат се оксидује и декарбоксилише под каталитичким дејством </a:t>
            </a:r>
            <a:r>
              <a:rPr lang="sr-Cyrl-CS" sz="2800" smtClean="0">
                <a:solidFill>
                  <a:srgbClr val="FFFF00"/>
                </a:solidFill>
              </a:rPr>
              <a:t>цитосолне </a:t>
            </a:r>
            <a:r>
              <a:rPr lang="sr-Latn-CS" sz="2800" smtClean="0">
                <a:solidFill>
                  <a:srgbClr val="FFFF00"/>
                </a:solidFill>
              </a:rPr>
              <a:t>NADP</a:t>
            </a:r>
            <a:r>
              <a:rPr lang="sr-Cyrl-CS" sz="2800" baseline="30000" smtClean="0">
                <a:solidFill>
                  <a:srgbClr val="FFFF00"/>
                </a:solidFill>
              </a:rPr>
              <a:t>+</a:t>
            </a:r>
            <a:r>
              <a:rPr lang="sr-Cyrl-CS" sz="2800" smtClean="0">
                <a:solidFill>
                  <a:srgbClr val="FFFF00"/>
                </a:solidFill>
              </a:rPr>
              <a:t>-зависне малат дехидрогеназе</a:t>
            </a:r>
            <a:r>
              <a:rPr lang="sr-Cyrl-CS" sz="2800" smtClean="0"/>
              <a:t> (малатни ензим – </a:t>
            </a:r>
            <a:r>
              <a:rPr lang="sr-Latn-CS" sz="2800" smtClean="0"/>
              <a:t>malic enzyme</a:t>
            </a:r>
            <a:r>
              <a:rPr lang="sr-Cyrl-CS" sz="2800" smtClean="0"/>
              <a:t>)</a:t>
            </a:r>
            <a:endParaRPr lang="en-US" sz="28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590550" y="-100013"/>
            <a:ext cx="8229600" cy="1143001"/>
          </a:xfrm>
        </p:spPr>
        <p:txBody>
          <a:bodyPr/>
          <a:lstStyle/>
          <a:p>
            <a:pPr eaLnBrk="1" hangingPunct="1">
              <a:defRPr/>
            </a:pPr>
            <a:r>
              <a:rPr lang="sr-Cyrl-CS" u="sng" smtClean="0">
                <a:solidFill>
                  <a:srgbClr val="FFFF00"/>
                </a:solidFill>
              </a:rPr>
              <a:t>Елонгација масних киселина</a:t>
            </a:r>
            <a:r>
              <a:rPr lang="en-US" smtClean="0"/>
              <a:t> </a:t>
            </a:r>
          </a:p>
        </p:txBody>
      </p:sp>
      <p:sp>
        <p:nvSpPr>
          <p:cNvPr id="1372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1054100"/>
            <a:ext cx="8785225" cy="580390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endParaRPr lang="en-US" sz="2800" smtClean="0"/>
          </a:p>
          <a:p>
            <a:pPr eaLnBrk="1" hangingPunct="1">
              <a:defRPr/>
            </a:pPr>
            <a:r>
              <a:rPr lang="sr-Cyrl-CS" sz="2200" smtClean="0"/>
              <a:t>Елонгација масних киселина је важна јер омогућава синтезу масних киселина веће дужине од палмитинске</a:t>
            </a:r>
            <a:r>
              <a:rPr lang="sr-Latn-CS" sz="2200" b="1" smtClean="0"/>
              <a:t> (</a:t>
            </a:r>
            <a:r>
              <a:rPr lang="sr-Latn-CS" sz="2200" b="1" smtClean="0">
                <a:solidFill>
                  <a:srgbClr val="FFFF00"/>
                </a:solidFill>
              </a:rPr>
              <a:t>више од 16C</a:t>
            </a:r>
            <a:r>
              <a:rPr lang="sr-Latn-CS" sz="2200" b="1" smtClean="0"/>
              <a:t>)</a:t>
            </a:r>
            <a:r>
              <a:rPr lang="en-US" sz="2000" smtClean="0"/>
              <a:t> </a:t>
            </a:r>
            <a:endParaRPr lang="sr-Latn-CS" sz="2000" smtClean="0"/>
          </a:p>
          <a:p>
            <a:pPr eaLnBrk="1" hangingPunct="1">
              <a:defRPr/>
            </a:pPr>
            <a:endParaRPr lang="sr-Latn-CS" sz="2000" smtClean="0"/>
          </a:p>
          <a:p>
            <a:pPr eaLnBrk="1" hangingPunct="1">
              <a:defRPr/>
            </a:pPr>
            <a:r>
              <a:rPr lang="sr-Cyrl-CS" sz="2200" smtClean="0"/>
              <a:t>Елонгација се може вршити </a:t>
            </a:r>
            <a:r>
              <a:rPr lang="sr-Cyrl-CS" sz="2200" u="sng" smtClean="0">
                <a:solidFill>
                  <a:srgbClr val="FFFF00"/>
                </a:solidFill>
              </a:rPr>
              <a:t>у </a:t>
            </a:r>
            <a:r>
              <a:rPr lang="sr-Cyrl-CS" sz="2200" b="1" u="sng" smtClean="0">
                <a:solidFill>
                  <a:srgbClr val="FFFF00"/>
                </a:solidFill>
              </a:rPr>
              <a:t>ендоплазматском ретикулуму</a:t>
            </a:r>
            <a:r>
              <a:rPr lang="sr-Cyrl-CS" sz="2200" smtClean="0"/>
              <a:t> додавањем </a:t>
            </a:r>
            <a:r>
              <a:rPr lang="sr-Latn-CS" sz="2200" smtClean="0"/>
              <a:t>C</a:t>
            </a:r>
            <a:r>
              <a:rPr lang="sr-Cyrl-CS" sz="2200" smtClean="0"/>
              <a:t>2 фрагмената на палмитат</a:t>
            </a:r>
            <a:r>
              <a:rPr lang="sr-Cyrl-CS" sz="2000" smtClean="0"/>
              <a:t> </a:t>
            </a:r>
            <a:endParaRPr lang="sr-Latn-CS" sz="2000" smtClean="0"/>
          </a:p>
          <a:p>
            <a:pPr eaLnBrk="1" hangingPunct="1">
              <a:defRPr/>
            </a:pPr>
            <a:endParaRPr lang="en-US" sz="2000" smtClean="0"/>
          </a:p>
          <a:p>
            <a:pPr eaLnBrk="1" hangingPunct="1">
              <a:defRPr/>
            </a:pPr>
            <a:r>
              <a:rPr lang="sr-Latn-CS" sz="2200" smtClean="0"/>
              <a:t>Извор C2 фрагмента је </a:t>
            </a:r>
            <a:r>
              <a:rPr lang="sr-Latn-CS" sz="2200" smtClean="0">
                <a:solidFill>
                  <a:srgbClr val="FFFF00"/>
                </a:solidFill>
              </a:rPr>
              <a:t>малонил-CоА, </a:t>
            </a:r>
            <a:r>
              <a:rPr lang="sr-Latn-CS" sz="2200" smtClean="0"/>
              <a:t>а редукционих еквивалената</a:t>
            </a:r>
            <a:r>
              <a:rPr lang="sr-Latn-CS" sz="2200" smtClean="0">
                <a:solidFill>
                  <a:srgbClr val="FFFF00"/>
                </a:solidFill>
              </a:rPr>
              <a:t> NADPH + H</a:t>
            </a:r>
            <a:r>
              <a:rPr lang="sr-Latn-CS" sz="2200" baseline="30000" smtClean="0">
                <a:solidFill>
                  <a:srgbClr val="FFFF00"/>
                </a:solidFill>
              </a:rPr>
              <a:t>+</a:t>
            </a:r>
          </a:p>
          <a:p>
            <a:pPr eaLnBrk="1" hangingPunct="1">
              <a:defRPr/>
            </a:pPr>
            <a:endParaRPr lang="sr-Latn-CS" sz="2200" smtClean="0">
              <a:solidFill>
                <a:srgbClr val="FFFF00"/>
              </a:solidFill>
            </a:endParaRPr>
          </a:p>
          <a:p>
            <a:pPr eaLnBrk="1" hangingPunct="1">
              <a:defRPr/>
            </a:pPr>
            <a:r>
              <a:rPr lang="sr-Cyrl-CS" sz="2200" smtClean="0"/>
              <a:t>Ако се елонгација одвија </a:t>
            </a:r>
            <a:r>
              <a:rPr lang="sr-Cyrl-CS" sz="2200" u="sng" smtClean="0">
                <a:solidFill>
                  <a:srgbClr val="FFFF00"/>
                </a:solidFill>
              </a:rPr>
              <a:t>у </a:t>
            </a:r>
            <a:r>
              <a:rPr lang="sr-Cyrl-CS" sz="2200" b="1" u="sng" smtClean="0">
                <a:solidFill>
                  <a:srgbClr val="FFFF00"/>
                </a:solidFill>
              </a:rPr>
              <a:t>митохондријама</a:t>
            </a:r>
            <a:r>
              <a:rPr lang="sr-Cyrl-CS" sz="2200" smtClean="0"/>
              <a:t> извор </a:t>
            </a:r>
            <a:r>
              <a:rPr lang="sr-Latn-CS" sz="2200" smtClean="0"/>
              <a:t>C</a:t>
            </a:r>
            <a:r>
              <a:rPr lang="sr-Cyrl-CS" sz="2200" smtClean="0"/>
              <a:t>2 фрагмената је </a:t>
            </a:r>
            <a:r>
              <a:rPr lang="sr-Cyrl-CS" sz="2200" smtClean="0">
                <a:solidFill>
                  <a:srgbClr val="FFFF00"/>
                </a:solidFill>
              </a:rPr>
              <a:t>ацетил-</a:t>
            </a:r>
            <a:r>
              <a:rPr lang="sr-Latn-CS" sz="2200" smtClean="0">
                <a:solidFill>
                  <a:srgbClr val="FFFF00"/>
                </a:solidFill>
              </a:rPr>
              <a:t>C</a:t>
            </a:r>
            <a:r>
              <a:rPr lang="sr-Cyrl-CS" sz="2200" smtClean="0">
                <a:solidFill>
                  <a:srgbClr val="FFFF00"/>
                </a:solidFill>
              </a:rPr>
              <a:t>оА</a:t>
            </a:r>
            <a:r>
              <a:rPr lang="sr-Latn-CS" sz="2200" smtClean="0">
                <a:solidFill>
                  <a:srgbClr val="FFFF00"/>
                </a:solidFill>
              </a:rPr>
              <a:t>,</a:t>
            </a:r>
            <a:r>
              <a:rPr lang="sr-Cyrl-CS" sz="2200" smtClean="0"/>
              <a:t> а редукционих еквивалената </a:t>
            </a:r>
            <a:r>
              <a:rPr lang="sr-Latn-CS" sz="2200" smtClean="0">
                <a:solidFill>
                  <a:srgbClr val="FFFF00"/>
                </a:solidFill>
              </a:rPr>
              <a:t>NADPH+H</a:t>
            </a:r>
            <a:r>
              <a:rPr lang="sr-Cyrl-CS" sz="2200" baseline="30000" smtClean="0">
                <a:solidFill>
                  <a:srgbClr val="FFFF00"/>
                </a:solidFill>
              </a:rPr>
              <a:t>+</a:t>
            </a:r>
            <a:r>
              <a:rPr lang="sr-Cyrl-CS" sz="2200" smtClean="0">
                <a:solidFill>
                  <a:srgbClr val="FFFF00"/>
                </a:solidFill>
              </a:rPr>
              <a:t> и </a:t>
            </a:r>
            <a:r>
              <a:rPr lang="sr-Latn-CS" sz="2200" smtClean="0">
                <a:solidFill>
                  <a:srgbClr val="FFFF00"/>
                </a:solidFill>
              </a:rPr>
              <a:t>NADH+H</a:t>
            </a:r>
            <a:r>
              <a:rPr lang="sr-Latn-CS" sz="2200" baseline="30000" smtClean="0">
                <a:solidFill>
                  <a:srgbClr val="FFFF00"/>
                </a:solidFill>
              </a:rPr>
              <a:t>+</a:t>
            </a:r>
            <a:endParaRPr lang="sr-Latn-CS" sz="2200" u="sng" smtClean="0">
              <a:solidFill>
                <a:srgbClr val="FFFF00"/>
              </a:solidFill>
            </a:endParaRPr>
          </a:p>
          <a:p>
            <a:pPr eaLnBrk="1" hangingPunct="1">
              <a:defRPr/>
            </a:pPr>
            <a:endParaRPr lang="en-US" sz="2000" u="sng" smtClean="0">
              <a:solidFill>
                <a:srgbClr val="FFFF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/>
          </a:p>
        </p:txBody>
      </p:sp>
      <p:pic>
        <p:nvPicPr>
          <p:cNvPr id="99331" name="Picture 3" descr="8883n25_12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0" y="0"/>
            <a:ext cx="9144000" cy="6834188"/>
          </a:xfrm>
          <a:noFill/>
        </p:spPr>
      </p:pic>
      <p:sp>
        <p:nvSpPr>
          <p:cNvPr id="99332" name="Text Box 4"/>
          <p:cNvSpPr txBox="1">
            <a:spLocks noChangeArrowheads="1"/>
          </p:cNvSpPr>
          <p:nvPr/>
        </p:nvSpPr>
        <p:spPr bwMode="auto">
          <a:xfrm>
            <a:off x="5099050" y="4797425"/>
            <a:ext cx="300196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sr-Latn-CS" b="1">
                <a:solidFill>
                  <a:schemeClr val="bg2"/>
                </a:solidFill>
                <a:latin typeface="Comic Sans MS" pitchFamily="66" charset="0"/>
              </a:rPr>
              <a:t>Elongacija masnih kiselina</a:t>
            </a:r>
          </a:p>
          <a:p>
            <a:r>
              <a:rPr lang="sr-Latn-CS" b="1">
                <a:solidFill>
                  <a:schemeClr val="bg2"/>
                </a:solidFill>
                <a:latin typeface="Comic Sans MS" pitchFamily="66" charset="0"/>
              </a:rPr>
              <a:t>u mitohondrijama</a:t>
            </a:r>
            <a:endParaRPr lang="en-US" b="1">
              <a:solidFill>
                <a:schemeClr val="bg2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4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sr-Cyrl-CS" sz="4000" u="sng" smtClean="0">
                <a:solidFill>
                  <a:srgbClr val="FFFF00"/>
                </a:solidFill>
              </a:rPr>
              <a:t>Синтеза једноструко незасићених масних киселина</a:t>
            </a:r>
            <a:r>
              <a:rPr lang="en-US" sz="4000" smtClean="0"/>
              <a:t> </a:t>
            </a:r>
          </a:p>
        </p:txBody>
      </p:sp>
      <p:sp>
        <p:nvSpPr>
          <p:cNvPr id="1413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844675"/>
            <a:ext cx="9144000" cy="5013325"/>
          </a:xfrm>
        </p:spPr>
        <p:txBody>
          <a:bodyPr/>
          <a:lstStyle/>
          <a:p>
            <a:pPr eaLnBrk="1" hangingPunct="1">
              <a:defRPr/>
            </a:pPr>
            <a:r>
              <a:rPr lang="en-US" sz="2800" smtClean="0"/>
              <a:t>О</a:t>
            </a:r>
            <a:r>
              <a:rPr lang="sr-Cyrl-CS" sz="2800" smtClean="0"/>
              <a:t>двија </a:t>
            </a:r>
            <a:r>
              <a:rPr lang="en-US" sz="2800" smtClean="0"/>
              <a:t>се </a:t>
            </a:r>
            <a:r>
              <a:rPr lang="sr-Cyrl-CS" sz="2800" smtClean="0"/>
              <a:t>у </a:t>
            </a:r>
            <a:r>
              <a:rPr lang="sr-Cyrl-CS" sz="2800" b="1" smtClean="0">
                <a:solidFill>
                  <a:srgbClr val="FFFF00"/>
                </a:solidFill>
              </a:rPr>
              <a:t>микрозомима ендоплазматског ретикулума</a:t>
            </a:r>
            <a:r>
              <a:rPr lang="sr-Cyrl-CS" sz="2800" smtClean="0">
                <a:solidFill>
                  <a:srgbClr val="FFFF00"/>
                </a:solidFill>
              </a:rPr>
              <a:t>,</a:t>
            </a:r>
            <a:r>
              <a:rPr lang="sr-Cyrl-CS" sz="2800" smtClean="0"/>
              <a:t> уз присуство молекулског </a:t>
            </a:r>
            <a:r>
              <a:rPr lang="sr-Cyrl-CS" sz="2800" smtClean="0">
                <a:solidFill>
                  <a:srgbClr val="FFFF00"/>
                </a:solidFill>
              </a:rPr>
              <a:t>кисеоника</a:t>
            </a:r>
          </a:p>
          <a:p>
            <a:pPr eaLnBrk="1" hangingPunct="1">
              <a:defRPr/>
            </a:pPr>
            <a:r>
              <a:rPr lang="sr-Cyrl-CS" sz="2800" smtClean="0"/>
              <a:t>Код људи се незасићења могу увести у положаје 4, 5 и 6</a:t>
            </a:r>
            <a:endParaRPr lang="en-US" sz="2800" smtClean="0"/>
          </a:p>
          <a:p>
            <a:pPr eaLnBrk="1" hangingPunct="1">
              <a:defRPr/>
            </a:pPr>
            <a:endParaRPr lang="en-US" sz="2800" smtClean="0"/>
          </a:p>
          <a:p>
            <a:pPr eaLnBrk="1" hangingPunct="1">
              <a:defRPr/>
            </a:pPr>
            <a:r>
              <a:rPr lang="sr-Cyrl-CS" sz="2800" smtClean="0">
                <a:solidFill>
                  <a:srgbClr val="FFFF00"/>
                </a:solidFill>
              </a:rPr>
              <a:t>Десатурацију масних киселина</a:t>
            </a:r>
            <a:r>
              <a:rPr lang="sr-Cyrl-CS" sz="2800" smtClean="0"/>
              <a:t> каталише </a:t>
            </a:r>
            <a:r>
              <a:rPr lang="sr-Cyrl-CS" sz="2800" b="1" smtClean="0"/>
              <a:t>систем </a:t>
            </a:r>
            <a:r>
              <a:rPr lang="sr-Cyrl-CS" sz="2800" b="1" smtClean="0">
                <a:solidFill>
                  <a:srgbClr val="FFFF00"/>
                </a:solidFill>
              </a:rPr>
              <a:t>десатураза</a:t>
            </a:r>
            <a:r>
              <a:rPr lang="sr-Cyrl-CS" sz="2800" b="1" smtClean="0"/>
              <a:t> </a:t>
            </a:r>
            <a:r>
              <a:rPr lang="sr-Cyrl-CS" sz="2800" smtClean="0"/>
              <a:t>кога чине</a:t>
            </a:r>
            <a:r>
              <a:rPr lang="en-US" sz="2800" smtClean="0"/>
              <a:t>:</a:t>
            </a:r>
            <a:r>
              <a:rPr lang="sr-Cyrl-CS" sz="2800" smtClean="0"/>
              <a:t> </a:t>
            </a:r>
            <a:endParaRPr lang="en-US" sz="2800" smtClean="0"/>
          </a:p>
          <a:p>
            <a:pPr lvl="1" eaLnBrk="1" hangingPunct="1">
              <a:defRPr/>
            </a:pPr>
            <a:r>
              <a:rPr lang="sr-Cyrl-CS" sz="2400" b="1" smtClean="0">
                <a:solidFill>
                  <a:srgbClr val="00FFFF"/>
                </a:solidFill>
              </a:rPr>
              <a:t>NADH-citohrom b5 reduktaza</a:t>
            </a:r>
            <a:r>
              <a:rPr lang="sr-Cyrl-CS" sz="2400" b="1" u="sng" smtClean="0">
                <a:solidFill>
                  <a:srgbClr val="FFFF00"/>
                </a:solidFill>
              </a:rPr>
              <a:t> </a:t>
            </a:r>
            <a:endParaRPr lang="en-US" sz="2400" b="1" u="sng" smtClean="0">
              <a:solidFill>
                <a:srgbClr val="FFFF00"/>
              </a:solidFill>
            </a:endParaRPr>
          </a:p>
          <a:p>
            <a:pPr lvl="1" eaLnBrk="1" hangingPunct="1">
              <a:defRPr/>
            </a:pPr>
            <a:r>
              <a:rPr lang="sr-Cyrl-CS" sz="2400" b="1" smtClean="0">
                <a:solidFill>
                  <a:srgbClr val="FFFF00"/>
                </a:solidFill>
              </a:rPr>
              <a:t>Citohrom b5 i </a:t>
            </a:r>
            <a:endParaRPr lang="en-US" sz="2400" b="1" smtClean="0">
              <a:solidFill>
                <a:srgbClr val="FFFF00"/>
              </a:solidFill>
            </a:endParaRPr>
          </a:p>
          <a:p>
            <a:pPr lvl="1" eaLnBrk="1" hangingPunct="1">
              <a:defRPr/>
            </a:pPr>
            <a:r>
              <a:rPr lang="sr-Cyrl-CS" sz="2400" b="1" smtClean="0">
                <a:solidFill>
                  <a:srgbClr val="00FFFF"/>
                </a:solidFill>
              </a:rPr>
              <a:t>desaturaza</a:t>
            </a:r>
            <a:endParaRPr lang="en-US" sz="2400" smtClean="0">
              <a:solidFill>
                <a:srgbClr val="00FFFF"/>
              </a:solidFill>
            </a:endParaRPr>
          </a:p>
        </p:txBody>
      </p:sp>
    </p:spTree>
  </p:cSld>
  <p:clrMapOvr>
    <a:masterClrMapping/>
  </p:clrMapOvr>
  <p:transition advTm="22800"/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79388" y="1268413"/>
            <a:ext cx="8964612" cy="5589587"/>
          </a:xfrm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sr-Latn-CS" sz="2000" smtClean="0">
                <a:solidFill>
                  <a:srgbClr val="FFFF00"/>
                </a:solidFill>
              </a:rPr>
              <a:t>П</a:t>
            </a:r>
            <a:r>
              <a:rPr lang="sr-Cyrl-CS" sz="2000" smtClean="0">
                <a:solidFill>
                  <a:srgbClr val="FFFF00"/>
                </a:solidFill>
              </a:rPr>
              <a:t>рва двострука веза</a:t>
            </a:r>
            <a:r>
              <a:rPr lang="sr-Cyrl-CS" sz="2000" smtClean="0"/>
              <a:t> </a:t>
            </a:r>
            <a:endParaRPr lang="sr-Latn-CS" sz="2000" smtClean="0"/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sr-Cyrl-CS" sz="2000" smtClean="0"/>
              <a:t>у засићеној масној киселини се</a:t>
            </a:r>
            <a:endParaRPr lang="sr-Latn-CS" sz="2000" smtClean="0"/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sr-Cyrl-CS" sz="2000" smtClean="0"/>
              <a:t>уводи </a:t>
            </a:r>
            <a:r>
              <a:rPr lang="sr-Cyrl-CS" sz="2000" smtClean="0">
                <a:solidFill>
                  <a:srgbClr val="FFFF00"/>
                </a:solidFill>
              </a:rPr>
              <a:t>између </a:t>
            </a:r>
            <a:r>
              <a:rPr lang="sr-Latn-CS" sz="2000" smtClean="0">
                <a:solidFill>
                  <a:srgbClr val="FFFF00"/>
                </a:solidFill>
              </a:rPr>
              <a:t>9C</a:t>
            </a:r>
            <a:r>
              <a:rPr lang="sr-Cyrl-CS" sz="2000" smtClean="0">
                <a:solidFill>
                  <a:srgbClr val="FFFF00"/>
                </a:solidFill>
              </a:rPr>
              <a:t> </a:t>
            </a:r>
            <a:r>
              <a:rPr lang="sr-Latn-CS" sz="2000" smtClean="0">
                <a:solidFill>
                  <a:srgbClr val="FFFF00"/>
                </a:solidFill>
              </a:rPr>
              <a:t>и 10C </a:t>
            </a:r>
            <a:r>
              <a:rPr lang="sr-Cyrl-CS" sz="2000" smtClean="0">
                <a:solidFill>
                  <a:srgbClr val="FFFF00"/>
                </a:solidFill>
              </a:rPr>
              <a:t>атома</a:t>
            </a:r>
            <a:r>
              <a:rPr lang="sr-Cyrl-CS" sz="2000" smtClean="0"/>
              <a:t> </a:t>
            </a:r>
            <a:endParaRPr lang="sr-Latn-CS" sz="2000" smtClean="0"/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sr-Latn-CS" sz="2000" smtClean="0"/>
              <a:t>у</a:t>
            </a:r>
            <a:r>
              <a:rPr lang="sr-Cyrl-CS" sz="2000" smtClean="0"/>
              <a:t> односу на карбоксилни крај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sr-Latn-CS" sz="2000" smtClean="0"/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sr-Latn-CS" sz="1800" smtClean="0"/>
              <a:t>МК се оксидује заједно са NADH + H</a:t>
            </a:r>
            <a:r>
              <a:rPr lang="sr-Latn-CS" sz="1800" baseline="30000" smtClean="0"/>
              <a:t>+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en-US" sz="1800" b="1" smtClean="0"/>
          </a:p>
          <a:p>
            <a:pPr eaLnBrk="1" hangingPunct="1">
              <a:lnSpc>
                <a:spcPct val="80000"/>
              </a:lnSpc>
              <a:defRPr/>
            </a:pPr>
            <a:r>
              <a:rPr lang="sr-Cyrl-CS" sz="2000" smtClean="0"/>
              <a:t>Код сисара не постој</a:t>
            </a:r>
            <a:r>
              <a:rPr lang="sr-Latn-CS" sz="2000" smtClean="0"/>
              <a:t>и</a:t>
            </a:r>
            <a:r>
              <a:rPr lang="sr-Cyrl-CS" sz="2000" smtClean="0"/>
              <a:t> ензим 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sr-Cyrl-CS" sz="2000" smtClean="0"/>
              <a:t>који би уве</a:t>
            </a:r>
            <a:r>
              <a:rPr lang="sr-Latn-CS" sz="2000" smtClean="0"/>
              <a:t>о</a:t>
            </a:r>
            <a:r>
              <a:rPr lang="sr-Cyrl-CS" sz="2000" smtClean="0"/>
              <a:t> двоструку везу </a:t>
            </a:r>
            <a:r>
              <a:rPr lang="sr-Cyrl-CS" sz="2000" smtClean="0">
                <a:solidFill>
                  <a:srgbClr val="FFFF00"/>
                </a:solidFill>
              </a:rPr>
              <a:t>између </a:t>
            </a:r>
            <a:endParaRPr lang="sr-Latn-CS" sz="2000" smtClean="0">
              <a:solidFill>
                <a:srgbClr val="FFFF00"/>
              </a:solidFill>
            </a:endParaRP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sr-Latn-CS" sz="2000" smtClean="0">
                <a:solidFill>
                  <a:srgbClr val="FFFF00"/>
                </a:solidFill>
              </a:rPr>
              <a:t>9C</a:t>
            </a:r>
            <a:r>
              <a:rPr lang="sr-Cyrl-CS" sz="2000" smtClean="0">
                <a:solidFill>
                  <a:srgbClr val="FFFF00"/>
                </a:solidFill>
              </a:rPr>
              <a:t> атома  и омега краја </a:t>
            </a:r>
            <a:endParaRPr lang="sr-Latn-CS" sz="2000" smtClean="0">
              <a:solidFill>
                <a:srgbClr val="FFFF00"/>
              </a:solidFill>
            </a:endParaRP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sr-Cyrl-CS" sz="2000" smtClean="0">
                <a:solidFill>
                  <a:srgbClr val="FFFF00"/>
                </a:solidFill>
              </a:rPr>
              <a:t>масне киселине</a:t>
            </a:r>
            <a:endParaRPr lang="en-US" sz="2000" smtClean="0">
              <a:solidFill>
                <a:srgbClr val="FFFF00"/>
              </a:solidFill>
            </a:endParaRP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en-US" sz="1000" smtClean="0">
              <a:solidFill>
                <a:srgbClr val="FFFF00"/>
              </a:solidFill>
            </a:endParaRPr>
          </a:p>
          <a:p>
            <a:pPr eaLnBrk="1" hangingPunct="1">
              <a:lnSpc>
                <a:spcPct val="80000"/>
              </a:lnSpc>
              <a:defRPr/>
            </a:pPr>
            <a:r>
              <a:rPr lang="sr-Cyrl-CS" sz="2400" smtClean="0"/>
              <a:t>У нашем организму је могућа синтеза засићених масних киселина и</a:t>
            </a:r>
            <a:r>
              <a:rPr lang="sr-Latn-CS" sz="2400" smtClean="0"/>
              <a:t> </a:t>
            </a:r>
            <a:r>
              <a:rPr lang="sr-Cyrl-CS" sz="2400" smtClean="0"/>
              <a:t>МК са једном незасићеном везом која се уводи </a:t>
            </a:r>
            <a:r>
              <a:rPr lang="sr-Cyrl-CS" sz="2400" smtClean="0">
                <a:solidFill>
                  <a:schemeClr val="hlink"/>
                </a:solidFill>
                <a:effectLst/>
              </a:rPr>
              <a:t>између </a:t>
            </a:r>
            <a:r>
              <a:rPr lang="sr-Latn-CS" sz="2400" smtClean="0">
                <a:solidFill>
                  <a:schemeClr val="hlink"/>
                </a:solidFill>
                <a:effectLst/>
              </a:rPr>
              <a:t>C</a:t>
            </a:r>
            <a:r>
              <a:rPr lang="sr-Cyrl-CS" sz="2400" smtClean="0">
                <a:solidFill>
                  <a:schemeClr val="hlink"/>
                </a:solidFill>
                <a:effectLst/>
              </a:rPr>
              <a:t> атома на позицији 9 и 10 у односу на карбоксилни крај</a:t>
            </a:r>
            <a:r>
              <a:rPr lang="sr-Cyrl-CS" sz="2400" smtClean="0">
                <a:effectLst/>
              </a:rPr>
              <a:t>, тако да од </a:t>
            </a:r>
            <a:endParaRPr lang="sr-Latn-CS" sz="2400" smtClean="0">
              <a:effectLst/>
            </a:endParaRPr>
          </a:p>
          <a:p>
            <a:pPr lvl="1" eaLnBrk="1" hangingPunct="1">
              <a:lnSpc>
                <a:spcPct val="80000"/>
              </a:lnSpc>
              <a:defRPr/>
            </a:pPr>
            <a:r>
              <a:rPr lang="sr-Cyrl-CS" sz="2000" smtClean="0">
                <a:effectLst/>
              </a:rPr>
              <a:t>палмитинске настаје ПАЛМИТОЛЕИНСКА а од </a:t>
            </a:r>
            <a:endParaRPr lang="sr-Latn-CS" sz="2000" smtClean="0">
              <a:effectLst/>
            </a:endParaRPr>
          </a:p>
          <a:p>
            <a:pPr lvl="1" eaLnBrk="1" hangingPunct="1">
              <a:lnSpc>
                <a:spcPct val="80000"/>
              </a:lnSpc>
              <a:defRPr/>
            </a:pPr>
            <a:r>
              <a:rPr lang="sr-Cyrl-CS" sz="2000" smtClean="0">
                <a:effectLst/>
              </a:rPr>
              <a:t>стеaринске ОЛЕИНСКА киселинa</a:t>
            </a:r>
            <a:r>
              <a:rPr lang="en-US" sz="2000" smtClean="0">
                <a:effectLst/>
              </a:rPr>
              <a:t> </a:t>
            </a:r>
            <a:endParaRPr lang="sr-Latn-CS" sz="2000" smtClean="0"/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en-US" sz="2400" smtClean="0"/>
          </a:p>
        </p:txBody>
      </p:sp>
      <p:pic>
        <p:nvPicPr>
          <p:cNvPr id="101379" name="Picture 3" descr="enzyme-3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7900" y="1171575"/>
            <a:ext cx="4189413" cy="304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64" name="Rectangle 4"/>
          <p:cNvSpPr>
            <a:spLocks noGrp="1" noRot="1" noChangeArrowheads="1"/>
          </p:cNvSpPr>
          <p:nvPr>
            <p:ph type="title"/>
          </p:nvPr>
        </p:nvSpPr>
        <p:spPr>
          <a:xfrm>
            <a:off x="539750" y="0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sr-Cyrl-CS" sz="3600" u="sng" smtClean="0">
                <a:solidFill>
                  <a:srgbClr val="FFFF00"/>
                </a:solidFill>
              </a:rPr>
              <a:t>Елонгација масних киселина</a:t>
            </a:r>
            <a:r>
              <a:rPr lang="en-US" smtClean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02" name="Picture 3" descr="fa-desat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971550" y="0"/>
            <a:ext cx="7200900" cy="685800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8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-180975" y="188913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sr-Cyrl-CS" sz="3200" smtClean="0">
                <a:solidFill>
                  <a:srgbClr val="FFFF00"/>
                </a:solidFill>
              </a:rPr>
              <a:t>Синтеза триацилглицерола </a:t>
            </a:r>
            <a:r>
              <a:rPr lang="sr-Latn-CS" sz="3200" smtClean="0">
                <a:solidFill>
                  <a:srgbClr val="FFFF00"/>
                </a:solidFill>
              </a:rPr>
              <a:t/>
            </a:r>
            <a:br>
              <a:rPr lang="sr-Latn-CS" sz="3200" smtClean="0">
                <a:solidFill>
                  <a:srgbClr val="FFFF00"/>
                </a:solidFill>
              </a:rPr>
            </a:br>
            <a:r>
              <a:rPr lang="sr-Cyrl-CS" sz="3200" smtClean="0">
                <a:solidFill>
                  <a:srgbClr val="FFFF00"/>
                </a:solidFill>
              </a:rPr>
              <a:t>(TAG)</a:t>
            </a:r>
            <a:r>
              <a:rPr lang="en-US" sz="4000" smtClean="0"/>
              <a:t> </a:t>
            </a:r>
          </a:p>
        </p:txBody>
      </p:sp>
      <p:sp>
        <p:nvSpPr>
          <p:cNvPr id="1474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196975"/>
            <a:ext cx="7092950" cy="5661025"/>
          </a:xfrm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endParaRPr lang="sr-Latn-CS" sz="1800" smtClean="0"/>
          </a:p>
          <a:p>
            <a:pPr eaLnBrk="1" hangingPunct="1">
              <a:lnSpc>
                <a:spcPct val="80000"/>
              </a:lnSpc>
              <a:defRPr/>
            </a:pPr>
            <a:r>
              <a:rPr lang="sr-Latn-CS" sz="2400" smtClean="0"/>
              <a:t>Одвија се у </a:t>
            </a:r>
            <a:r>
              <a:rPr lang="sr-Latn-CS" sz="2400" b="1" u="sng" smtClean="0">
                <a:solidFill>
                  <a:srgbClr val="FFFF00"/>
                </a:solidFill>
              </a:rPr>
              <a:t>ЈЕТРИ</a:t>
            </a:r>
            <a:r>
              <a:rPr lang="sr-Latn-CS" sz="2400" u="sng" smtClean="0">
                <a:solidFill>
                  <a:srgbClr val="FFFF00"/>
                </a:solidFill>
              </a:rPr>
              <a:t> и масном ткиву</a:t>
            </a:r>
          </a:p>
          <a:p>
            <a:pPr eaLnBrk="1" hangingPunct="1">
              <a:lnSpc>
                <a:spcPct val="80000"/>
              </a:lnSpc>
              <a:defRPr/>
            </a:pPr>
            <a:endParaRPr lang="sr-Latn-CS" sz="2400" u="sng" smtClean="0"/>
          </a:p>
          <a:p>
            <a:pPr eaLnBrk="1" hangingPunct="1">
              <a:lnSpc>
                <a:spcPct val="80000"/>
              </a:lnSpc>
              <a:defRPr/>
            </a:pPr>
            <a:r>
              <a:rPr lang="sr-Latn-CS" sz="2400" smtClean="0"/>
              <a:t>За </a:t>
            </a:r>
            <a:r>
              <a:rPr lang="sr-Latn-CS" sz="2400" smtClean="0">
                <a:solidFill>
                  <a:srgbClr val="FFFF00"/>
                </a:solidFill>
              </a:rPr>
              <a:t>прву реакцију</a:t>
            </a:r>
            <a:r>
              <a:rPr lang="sr-Latn-CS" sz="2400" smtClean="0"/>
              <a:t> синтезе триацилглицерола 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sr-Latn-CS" sz="2400" smtClean="0"/>
              <a:t>(ТАG) неопходна је </a:t>
            </a:r>
            <a:r>
              <a:rPr lang="sr-Latn-CS" sz="2400" b="1" smtClean="0">
                <a:solidFill>
                  <a:srgbClr val="FFFF00"/>
                </a:solidFill>
              </a:rPr>
              <a:t>активирана масна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sr-Latn-CS" sz="2400" b="1" smtClean="0">
                <a:solidFill>
                  <a:srgbClr val="FFFF00"/>
                </a:solidFill>
              </a:rPr>
              <a:t> киселина (ацил-CоА)</a:t>
            </a:r>
            <a:r>
              <a:rPr lang="sr-Latn-CS" sz="2400" smtClean="0">
                <a:solidFill>
                  <a:srgbClr val="FFFF00"/>
                </a:solidFill>
              </a:rPr>
              <a:t> и </a:t>
            </a:r>
            <a:r>
              <a:rPr lang="sr-Latn-CS" sz="2400" b="1" smtClean="0">
                <a:solidFill>
                  <a:srgbClr val="FFFF00"/>
                </a:solidFill>
              </a:rPr>
              <a:t>глицерол-3P</a:t>
            </a:r>
            <a:endParaRPr lang="en-US" sz="2400" smtClean="0"/>
          </a:p>
          <a:p>
            <a:pPr eaLnBrk="1" hangingPunct="1">
              <a:lnSpc>
                <a:spcPct val="80000"/>
              </a:lnSpc>
              <a:defRPr/>
            </a:pPr>
            <a:endParaRPr lang="en-US" sz="2400" smtClean="0"/>
          </a:p>
          <a:p>
            <a:pPr eaLnBrk="1" hangingPunct="1">
              <a:lnSpc>
                <a:spcPct val="80000"/>
              </a:lnSpc>
              <a:defRPr/>
            </a:pPr>
            <a:r>
              <a:rPr lang="sr-Latn-CS" sz="2400" b="1" smtClean="0"/>
              <a:t>У </a:t>
            </a:r>
            <a:r>
              <a:rPr lang="sr-Latn-CS" sz="2400" b="1" smtClean="0">
                <a:solidFill>
                  <a:srgbClr val="FFFF00"/>
                </a:solidFill>
              </a:rPr>
              <a:t>ЈЕТРИ</a:t>
            </a:r>
            <a:r>
              <a:rPr lang="sr-Latn-CS" sz="2400" smtClean="0"/>
              <a:t> глицерол-3P настаје 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sr-Latn-CS" sz="2400" smtClean="0">
                <a:solidFill>
                  <a:srgbClr val="FFFF00"/>
                </a:solidFill>
              </a:rPr>
              <a:t>фосфорилацијом глицерола (</a:t>
            </a:r>
            <a:r>
              <a:rPr lang="sr-Latn-CS" sz="2600" b="1" smtClean="0">
                <a:solidFill>
                  <a:srgbClr val="FFFF00"/>
                </a:solidFill>
              </a:rPr>
              <a:t>глицерокиназа</a:t>
            </a:r>
            <a:r>
              <a:rPr lang="sr-Latn-CS" sz="2400" smtClean="0">
                <a:solidFill>
                  <a:srgbClr val="FFFF00"/>
                </a:solidFill>
              </a:rPr>
              <a:t>) </a:t>
            </a:r>
            <a:endParaRPr lang="en-US" sz="2400" smtClean="0">
              <a:solidFill>
                <a:srgbClr val="FFFF00"/>
              </a:solidFill>
            </a:endParaRPr>
          </a:p>
          <a:p>
            <a:pPr eaLnBrk="1" hangingPunct="1">
              <a:lnSpc>
                <a:spcPct val="80000"/>
              </a:lnSpc>
              <a:defRPr/>
            </a:pPr>
            <a:endParaRPr lang="en-US" sz="2400" smtClean="0">
              <a:solidFill>
                <a:srgbClr val="FFFF00"/>
              </a:solidFill>
            </a:endParaRPr>
          </a:p>
          <a:p>
            <a:pPr eaLnBrk="1" hangingPunct="1">
              <a:lnSpc>
                <a:spcPct val="80000"/>
              </a:lnSpc>
              <a:defRPr/>
            </a:pPr>
            <a:r>
              <a:rPr lang="sr-Latn-CS" sz="2400" smtClean="0"/>
              <a:t>У </a:t>
            </a:r>
            <a:r>
              <a:rPr lang="sr-Latn-CS" sz="2400" b="1" smtClean="0">
                <a:solidFill>
                  <a:srgbClr val="FFFF00"/>
                </a:solidFill>
              </a:rPr>
              <a:t>масном ткиву</a:t>
            </a:r>
            <a:r>
              <a:rPr lang="sr-Latn-CS" sz="2400" b="1" smtClean="0"/>
              <a:t> </a:t>
            </a:r>
            <a:r>
              <a:rPr lang="sr-Latn-CS" sz="2400" smtClean="0"/>
              <a:t>се </a:t>
            </a:r>
            <a:r>
              <a:rPr lang="sr-Latn-CS" sz="2400" smtClean="0">
                <a:solidFill>
                  <a:srgbClr val="FFFF00"/>
                </a:solidFill>
              </a:rPr>
              <a:t>глицерол-3P 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sr-Latn-CS" sz="2400" smtClean="0"/>
              <a:t>добија </a:t>
            </a:r>
            <a:r>
              <a:rPr lang="sr-Latn-CS" sz="2400" smtClean="0">
                <a:solidFill>
                  <a:srgbClr val="FFFF00"/>
                </a:solidFill>
              </a:rPr>
              <a:t>редукцијом</a:t>
            </a:r>
            <a:r>
              <a:rPr lang="sr-Latn-CS" sz="2400" smtClean="0"/>
              <a:t> дихидроксиацетон-фосфата 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sr-Latn-CS" sz="2400" smtClean="0">
                <a:solidFill>
                  <a:srgbClr val="FFFF00"/>
                </a:solidFill>
              </a:rPr>
              <a:t>(DHAP)</a:t>
            </a:r>
            <a:r>
              <a:rPr lang="en-US" sz="2400" smtClean="0"/>
              <a:t> из гликолизе</a:t>
            </a:r>
            <a:endParaRPr lang="sr-Latn-CS" sz="2400" smtClean="0"/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sr-Latn-CS" sz="2400" smtClean="0"/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sr-Latn-CS" sz="2400" b="1" smtClean="0">
                <a:solidFill>
                  <a:srgbClr val="FFFF00"/>
                </a:solidFill>
              </a:rPr>
              <a:t>МАСНО ТКИВО </a:t>
            </a:r>
            <a:r>
              <a:rPr lang="sr-Latn-CS" sz="3600" b="1" smtClean="0">
                <a:solidFill>
                  <a:srgbClr val="FFFF00"/>
                </a:solidFill>
              </a:rPr>
              <a:t>НЕМА</a:t>
            </a:r>
            <a:r>
              <a:rPr lang="sr-Latn-CS" sz="2400" b="1" smtClean="0">
                <a:solidFill>
                  <a:srgbClr val="FFFF00"/>
                </a:solidFill>
              </a:rPr>
              <a:t> ГЛИЦЕРОКИНАЗУ</a:t>
            </a:r>
            <a:endParaRPr lang="en-US" sz="2400" b="1" smtClean="0">
              <a:solidFill>
                <a:srgbClr val="FFFF00"/>
              </a:solidFill>
            </a:endParaRPr>
          </a:p>
        </p:txBody>
      </p:sp>
      <p:pic>
        <p:nvPicPr>
          <p:cNvPr id="10342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73863" y="836613"/>
            <a:ext cx="2370137" cy="6021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429" name="Rectangle 5"/>
          <p:cNvSpPr>
            <a:spLocks noChangeArrowheads="1"/>
          </p:cNvSpPr>
          <p:nvPr/>
        </p:nvSpPr>
        <p:spPr bwMode="auto">
          <a:xfrm>
            <a:off x="6877050" y="1700213"/>
            <a:ext cx="719138" cy="287337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0" y="1700213"/>
            <a:ext cx="6516688" cy="5462587"/>
          </a:xfrm>
        </p:spPr>
        <p:txBody>
          <a:bodyPr/>
          <a:lstStyle/>
          <a:p>
            <a:pPr eaLnBrk="1" hangingPunct="1">
              <a:defRPr/>
            </a:pPr>
            <a:r>
              <a:rPr lang="sr-Latn-CS" sz="2400" smtClean="0"/>
              <a:t>Ацил трансферазе </a:t>
            </a:r>
            <a:r>
              <a:rPr lang="sr-Latn-CS" sz="2400" smtClean="0">
                <a:solidFill>
                  <a:srgbClr val="FFFF00"/>
                </a:solidFill>
              </a:rPr>
              <a:t>везују ацил-CоА</a:t>
            </a:r>
            <a:r>
              <a:rPr lang="sr-Latn-CS" sz="2400" smtClean="0"/>
              <a:t> за  </a:t>
            </a:r>
            <a:r>
              <a:rPr lang="sr-Latn-CS" sz="2400" smtClean="0">
                <a:solidFill>
                  <a:srgbClr val="FFFF00"/>
                </a:solidFill>
              </a:rPr>
              <a:t>глицерол-3P</a:t>
            </a:r>
            <a:r>
              <a:rPr lang="sr-Latn-CS" sz="2400" smtClean="0"/>
              <a:t>  у положају </a:t>
            </a:r>
            <a:r>
              <a:rPr lang="sr-Latn-CS" sz="2400" smtClean="0">
                <a:solidFill>
                  <a:srgbClr val="FFFF00"/>
                </a:solidFill>
              </a:rPr>
              <a:t>1</a:t>
            </a:r>
            <a:r>
              <a:rPr lang="sr-Latn-CS" sz="2400" smtClean="0"/>
              <a:t>, а затим у положају </a:t>
            </a:r>
            <a:r>
              <a:rPr lang="sr-Latn-CS" sz="2400" smtClean="0">
                <a:solidFill>
                  <a:srgbClr val="FFFF00"/>
                </a:solidFill>
              </a:rPr>
              <a:t>2 </a:t>
            </a:r>
            <a:r>
              <a:rPr lang="sr-Latn-CS" sz="2400" smtClean="0"/>
              <a:t>чиме настаје </a:t>
            </a:r>
            <a:r>
              <a:rPr lang="sr-Latn-CS" sz="2400" b="1" smtClean="0">
                <a:solidFill>
                  <a:srgbClr val="FFFF00"/>
                </a:solidFill>
              </a:rPr>
              <a:t>фосфатид</a:t>
            </a:r>
            <a:r>
              <a:rPr lang="sr-Cyrl-CS" sz="2400" b="1" smtClean="0">
                <a:solidFill>
                  <a:srgbClr val="FFFF00"/>
                </a:solidFill>
              </a:rPr>
              <a:t>на</a:t>
            </a:r>
            <a:r>
              <a:rPr lang="sr-Latn-CS" sz="2400" b="1" smtClean="0">
                <a:solidFill>
                  <a:srgbClr val="FFFF00"/>
                </a:solidFill>
              </a:rPr>
              <a:t> киселина</a:t>
            </a:r>
            <a:r>
              <a:rPr lang="en-US" sz="2400" b="1" smtClean="0"/>
              <a:t> </a:t>
            </a:r>
          </a:p>
          <a:p>
            <a:pPr eaLnBrk="1" hangingPunct="1">
              <a:defRPr/>
            </a:pPr>
            <a:endParaRPr lang="en-US" sz="2400" b="1" smtClean="0"/>
          </a:p>
          <a:p>
            <a:pPr eaLnBrk="1" hangingPunct="1">
              <a:defRPr/>
            </a:pPr>
            <a:r>
              <a:rPr lang="sr-Latn-CS" sz="2400" smtClean="0"/>
              <a:t>Фосфатидна киселина се дефосфорилише (</a:t>
            </a:r>
            <a:r>
              <a:rPr lang="sr-Latn-CS" sz="2400" b="1" smtClean="0">
                <a:solidFill>
                  <a:srgbClr val="00FFFF"/>
                </a:solidFill>
              </a:rPr>
              <a:t>фосфатидил фосфатаза</a:t>
            </a:r>
            <a:r>
              <a:rPr lang="sr-Latn-CS" sz="2400" smtClean="0">
                <a:solidFill>
                  <a:srgbClr val="FFFF00"/>
                </a:solidFill>
              </a:rPr>
              <a:t>)</a:t>
            </a:r>
            <a:r>
              <a:rPr lang="sr-Latn-CS" sz="2400" smtClean="0"/>
              <a:t> </a:t>
            </a:r>
            <a:r>
              <a:rPr lang="sr-Latn-CS" sz="2400" smtClean="0">
                <a:solidFill>
                  <a:srgbClr val="FFFF00"/>
                </a:solidFill>
              </a:rPr>
              <a:t>у диацилглицерол</a:t>
            </a:r>
            <a:r>
              <a:rPr lang="sr-Latn-CS" sz="2400" smtClean="0"/>
              <a:t> (DAG) </a:t>
            </a:r>
          </a:p>
          <a:p>
            <a:pPr eaLnBrk="1" hangingPunct="1">
              <a:defRPr/>
            </a:pPr>
            <a:endParaRPr lang="sr-Latn-CS" sz="2400" smtClean="0"/>
          </a:p>
          <a:p>
            <a:pPr eaLnBrk="1" hangingPunct="1">
              <a:defRPr/>
            </a:pPr>
            <a:r>
              <a:rPr lang="sr-Latn-CS" sz="2400" smtClean="0">
                <a:solidFill>
                  <a:srgbClr val="FFFF00"/>
                </a:solidFill>
              </a:rPr>
              <a:t>DAG везује 3. ацил-CоА</a:t>
            </a:r>
            <a:r>
              <a:rPr lang="sr-Latn-CS" sz="2400" smtClean="0"/>
              <a:t> у положају 3 чиме је </a:t>
            </a:r>
            <a:r>
              <a:rPr lang="sr-Latn-CS" sz="2400" smtClean="0">
                <a:solidFill>
                  <a:srgbClr val="FFFF00"/>
                </a:solidFill>
              </a:rPr>
              <a:t>завршена синтеза ТАG</a:t>
            </a:r>
            <a:r>
              <a:rPr lang="en-US" sz="2400" smtClean="0">
                <a:latin typeface="Comic Sans MS" pitchFamily="66" charset="0"/>
              </a:rPr>
              <a:t> </a:t>
            </a:r>
            <a:endParaRPr lang="en-US" smtClean="0">
              <a:latin typeface="Comic Sans MS" pitchFamily="66" charset="0"/>
            </a:endParaRPr>
          </a:p>
        </p:txBody>
      </p:sp>
      <p:pic>
        <p:nvPicPr>
          <p:cNvPr id="1044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43663" y="0"/>
            <a:ext cx="270033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9508" name="Rectangle 4"/>
          <p:cNvSpPr>
            <a:spLocks noGrp="1" noRot="1" noChangeArrowheads="1"/>
          </p:cNvSpPr>
          <p:nvPr>
            <p:ph type="title"/>
          </p:nvPr>
        </p:nvSpPr>
        <p:spPr>
          <a:xfrm>
            <a:off x="-828675" y="404813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sr-Cyrl-CS" sz="3200" smtClean="0">
                <a:solidFill>
                  <a:srgbClr val="FFFF00"/>
                </a:solidFill>
              </a:rPr>
              <a:t>Синтеза триацилглицерола </a:t>
            </a:r>
            <a:r>
              <a:rPr lang="sr-Latn-CS" sz="3200" smtClean="0">
                <a:solidFill>
                  <a:srgbClr val="FFFF00"/>
                </a:solidFill>
              </a:rPr>
              <a:t/>
            </a:r>
            <a:br>
              <a:rPr lang="sr-Latn-CS" sz="3200" smtClean="0">
                <a:solidFill>
                  <a:srgbClr val="FFFF00"/>
                </a:solidFill>
              </a:rPr>
            </a:br>
            <a:r>
              <a:rPr lang="sr-Cyrl-CS" sz="3200" smtClean="0">
                <a:solidFill>
                  <a:srgbClr val="FFFF00"/>
                </a:solidFill>
              </a:rPr>
              <a:t>(TAG)</a:t>
            </a:r>
            <a:r>
              <a:rPr lang="en-US" sz="4000" smtClean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23850" y="476250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sr-Cyrl-CS" sz="3600" b="0" smtClean="0">
                <a:solidFill>
                  <a:srgbClr val="FFFF00"/>
                </a:solidFill>
              </a:rPr>
              <a:t>Варење и ресорпција липида</a:t>
            </a:r>
            <a:r>
              <a:rPr lang="sr-Cyrl-CS" smtClean="0"/>
              <a:t> 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11188" y="1700213"/>
            <a:ext cx="8642350" cy="4752975"/>
          </a:xfrm>
        </p:spPr>
        <p:txBody>
          <a:bodyPr/>
          <a:lstStyle/>
          <a:p>
            <a:pPr eaLnBrk="1" hangingPunct="1">
              <a:defRPr/>
            </a:pPr>
            <a:r>
              <a:rPr lang="sr-Cyrl-CS" smtClean="0"/>
              <a:t>Варење масти почиње </a:t>
            </a:r>
            <a:r>
              <a:rPr lang="sr-Cyrl-CS" smtClean="0">
                <a:solidFill>
                  <a:srgbClr val="FFFF00"/>
                </a:solidFill>
              </a:rPr>
              <a:t>у желуцу</a:t>
            </a:r>
            <a:r>
              <a:rPr lang="sr-Cyrl-CS" smtClean="0"/>
              <a:t> под дејством </a:t>
            </a:r>
            <a:r>
              <a:rPr lang="sr-Cyrl-CS" smtClean="0">
                <a:solidFill>
                  <a:srgbClr val="FFFF00"/>
                </a:solidFill>
              </a:rPr>
              <a:t>ацид-стабилне липазе.</a:t>
            </a:r>
          </a:p>
          <a:p>
            <a:pPr eaLnBrk="1" hangingPunct="1">
              <a:defRPr/>
            </a:pPr>
            <a:r>
              <a:rPr lang="sr-Cyrl-CS" smtClean="0"/>
              <a:t>Главни ензим хидролизе триацил-глицерола је </a:t>
            </a:r>
            <a:r>
              <a:rPr lang="sr-Cyrl-CS" b="1" smtClean="0">
                <a:solidFill>
                  <a:srgbClr val="FFFF00"/>
                </a:solidFill>
              </a:rPr>
              <a:t>панкреасна липаза</a:t>
            </a:r>
            <a:r>
              <a:rPr lang="sr-Cyrl-CS" smtClean="0"/>
              <a:t>. </a:t>
            </a:r>
          </a:p>
        </p:txBody>
      </p:sp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2988" y="4292600"/>
            <a:ext cx="6804025" cy="1808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Tm="188600"/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54" name="Rectangle 2"/>
          <p:cNvSpPr>
            <a:spLocks noChangeArrowheads="1"/>
          </p:cNvSpPr>
          <p:nvPr/>
        </p:nvSpPr>
        <p:spPr bwMode="auto">
          <a:xfrm>
            <a:off x="323850" y="2060575"/>
            <a:ext cx="5915025" cy="4108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400">
                <a:effectLst>
                  <a:outerShdw blurRad="38100" dist="38100" dir="2700000" algn="tl">
                    <a:srgbClr val="000000"/>
                  </a:outerShdw>
                </a:effectLst>
              </a:rPr>
              <a:t>М</a:t>
            </a:r>
            <a:r>
              <a:rPr lang="sr-Latn-CS" sz="2400">
                <a:effectLst>
                  <a:outerShdw blurRad="38100" dist="38100" dir="2700000" algn="tl">
                    <a:srgbClr val="000000"/>
                  </a:outerShdw>
                </a:effectLst>
              </a:rPr>
              <a:t>олекул </a:t>
            </a:r>
            <a:r>
              <a:rPr lang="sr-Latn-CS" sz="24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ТАG настао у масном ткиву</a:t>
            </a:r>
            <a:r>
              <a:rPr lang="sr-Latn-CS" sz="2400">
                <a:effectLst>
                  <a:outerShdw blurRad="38100" dist="38100" dir="2700000" algn="tl">
                    <a:srgbClr val="000000"/>
                  </a:outerShdw>
                </a:effectLst>
              </a:rPr>
              <a:t> се </a:t>
            </a:r>
          </a:p>
          <a:p>
            <a:pPr>
              <a:defRPr/>
            </a:pPr>
            <a:r>
              <a:rPr lang="sr-Cyrl-CS" sz="2400">
                <a:effectLst>
                  <a:outerShdw blurRad="38100" dist="38100" dir="2700000" algn="tl">
                    <a:srgbClr val="000000"/>
                  </a:outerShdw>
                </a:effectLst>
              </a:rPr>
              <a:t>д</a:t>
            </a:r>
            <a:r>
              <a:rPr lang="sr-Latn-CS" sz="2400">
                <a:effectLst>
                  <a:outerShdw blurRad="38100" dist="38100" dir="2700000" algn="tl">
                    <a:srgbClr val="000000"/>
                  </a:outerShdw>
                </a:effectLst>
              </a:rPr>
              <a:t>епонује у масном ткиву </a:t>
            </a:r>
          </a:p>
          <a:p>
            <a:pPr>
              <a:defRPr/>
            </a:pPr>
            <a:endParaRPr lang="sr-Latn-CS" sz="2400"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>
              <a:defRPr/>
            </a:pPr>
            <a:r>
              <a:rPr lang="sr-Latn-CS" sz="24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ТАG</a:t>
            </a:r>
            <a:r>
              <a:rPr lang="sr-Latn-CS" sz="2400">
                <a:effectLst>
                  <a:outerShdw blurRad="38100" dist="38100" dir="2700000" algn="tl">
                    <a:srgbClr val="000000"/>
                  </a:outerShdw>
                </a:effectLst>
              </a:rPr>
              <a:t> синтетисан </a:t>
            </a:r>
            <a:r>
              <a:rPr lang="sr-Latn-CS" sz="24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у јетри</a:t>
            </a:r>
            <a:r>
              <a:rPr lang="sr-Latn-CS" sz="2400">
                <a:effectLst>
                  <a:outerShdw blurRad="38100" dist="38100" dir="2700000" algn="tl">
                    <a:srgbClr val="000000"/>
                  </a:outerShdw>
                </a:effectLst>
              </a:rPr>
              <a:t> се</a:t>
            </a:r>
          </a:p>
          <a:p>
            <a:pPr>
              <a:defRPr/>
            </a:pPr>
            <a:r>
              <a:rPr lang="sr-Latn-CS" sz="24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уграђује</a:t>
            </a:r>
            <a:r>
              <a:rPr lang="sr-Latn-CS" sz="2400">
                <a:effectLst>
                  <a:outerShdw blurRad="38100" dist="38100" dir="2700000" algn="tl">
                    <a:srgbClr val="000000"/>
                  </a:outerShdw>
                </a:effectLst>
              </a:rPr>
              <a:t> у </a:t>
            </a:r>
            <a:r>
              <a:rPr lang="sr-Latn-CS" sz="24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липопротеине</a:t>
            </a:r>
            <a:r>
              <a:rPr lang="sr-Latn-CS" sz="2400">
                <a:effectLst>
                  <a:outerShdw blurRad="38100" dist="38100" dir="2700000" algn="tl">
                    <a:srgbClr val="000000"/>
                  </a:outerShdw>
                </a:effectLst>
              </a:rPr>
              <a:t> веома мале </a:t>
            </a:r>
          </a:p>
          <a:p>
            <a:pPr>
              <a:defRPr/>
            </a:pPr>
            <a:r>
              <a:rPr lang="sr-Latn-CS" sz="2400">
                <a:effectLst>
                  <a:outerShdw blurRad="38100" dist="38100" dir="2700000" algn="tl">
                    <a:srgbClr val="000000"/>
                  </a:outerShdw>
                </a:effectLst>
              </a:rPr>
              <a:t>густине </a:t>
            </a:r>
            <a:r>
              <a:rPr lang="sr-Latn-CS" sz="24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(VLDЛ)</a:t>
            </a:r>
          </a:p>
          <a:p>
            <a:pPr>
              <a:defRPr/>
            </a:pPr>
            <a:endParaRPr lang="sr-Latn-CS" sz="240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>
              <a:defRPr/>
            </a:pPr>
            <a:r>
              <a:rPr lang="sr-Latn-CS" sz="24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ТАG + VLDL из јетре се циркулацијом </a:t>
            </a:r>
          </a:p>
          <a:p>
            <a:pPr>
              <a:defRPr/>
            </a:pPr>
            <a:r>
              <a:rPr lang="sr-Cyrl-CS" sz="24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т</a:t>
            </a:r>
            <a:r>
              <a:rPr lang="sr-Latn-CS" sz="240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ранспортује до осталих органа </a:t>
            </a:r>
          </a:p>
          <a:p>
            <a:pPr>
              <a:defRPr/>
            </a:pPr>
            <a:endParaRPr lang="sr-Latn-CS" sz="2400"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>
              <a:defRPr/>
            </a:pPr>
            <a:endParaRPr lang="en-US" sz="2400">
              <a:effectLst>
                <a:outerShdw blurRad="38100" dist="38100" dir="2700000" algn="tl">
                  <a:srgbClr val="000000"/>
                </a:outerShdw>
              </a:effectLst>
              <a:latin typeface="Comic Sans MS" pitchFamily="66" charset="0"/>
            </a:endParaRPr>
          </a:p>
        </p:txBody>
      </p:sp>
      <p:sp>
        <p:nvSpPr>
          <p:cNvPr id="151555" name="Rectangle 3"/>
          <p:cNvSpPr>
            <a:spLocks noGrp="1" noRot="1" noChangeArrowheads="1"/>
          </p:cNvSpPr>
          <p:nvPr>
            <p:ph type="title"/>
          </p:nvPr>
        </p:nvSpPr>
        <p:spPr>
          <a:xfrm>
            <a:off x="-900113" y="549275"/>
            <a:ext cx="8229601" cy="1143000"/>
          </a:xfrm>
        </p:spPr>
        <p:txBody>
          <a:bodyPr/>
          <a:lstStyle/>
          <a:p>
            <a:pPr eaLnBrk="1" hangingPunct="1">
              <a:defRPr/>
            </a:pPr>
            <a:r>
              <a:rPr lang="sr-Cyrl-CS" sz="3200" smtClean="0">
                <a:solidFill>
                  <a:srgbClr val="FFFF00"/>
                </a:solidFill>
              </a:rPr>
              <a:t>Синтеза триацилглицерола </a:t>
            </a:r>
            <a:r>
              <a:rPr lang="sr-Latn-CS" sz="3200" smtClean="0">
                <a:solidFill>
                  <a:srgbClr val="FFFF00"/>
                </a:solidFill>
              </a:rPr>
              <a:t/>
            </a:r>
            <a:br>
              <a:rPr lang="sr-Latn-CS" sz="3200" smtClean="0">
                <a:solidFill>
                  <a:srgbClr val="FFFF00"/>
                </a:solidFill>
              </a:rPr>
            </a:br>
            <a:r>
              <a:rPr lang="sr-Cyrl-CS" sz="3200" smtClean="0">
                <a:solidFill>
                  <a:srgbClr val="FFFF00"/>
                </a:solidFill>
              </a:rPr>
              <a:t>(TAG)</a:t>
            </a:r>
            <a:r>
              <a:rPr lang="en-US" sz="4000" smtClean="0"/>
              <a:t> </a:t>
            </a:r>
          </a:p>
        </p:txBody>
      </p:sp>
      <p:pic>
        <p:nvPicPr>
          <p:cNvPr id="10547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43663" y="0"/>
            <a:ext cx="270033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0" y="274638"/>
            <a:ext cx="5292725" cy="777875"/>
          </a:xfrm>
        </p:spPr>
        <p:txBody>
          <a:bodyPr/>
          <a:lstStyle/>
          <a:p>
            <a:pPr eaLnBrk="1" hangingPunct="1">
              <a:defRPr/>
            </a:pPr>
            <a:r>
              <a:rPr lang="sr-Cyrl-CS" sz="2800" b="0" smtClean="0">
                <a:solidFill>
                  <a:srgbClr val="FFFF00"/>
                </a:solidFill>
              </a:rPr>
              <a:t>Складиштење триацилглицерола у масном ткиву</a:t>
            </a:r>
            <a:endParaRPr lang="en-US" sz="2800" b="0" smtClean="0">
              <a:solidFill>
                <a:srgbClr val="FFFF00"/>
              </a:solidFill>
            </a:endParaRPr>
          </a:p>
        </p:txBody>
      </p:sp>
      <p:sp>
        <p:nvSpPr>
          <p:cNvPr id="1536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341438"/>
            <a:ext cx="9144000" cy="5516562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sr-Cyrl-CS" sz="2400" smtClean="0">
                <a:solidFill>
                  <a:srgbClr val="FFFF00"/>
                </a:solidFill>
              </a:rPr>
              <a:t>После оброка, у стању </a:t>
            </a:r>
            <a:r>
              <a:rPr lang="sr-Cyrl-CS" sz="2400" b="1" smtClean="0">
                <a:solidFill>
                  <a:srgbClr val="FFFF00"/>
                </a:solidFill>
              </a:rPr>
              <a:t>СИТОСТИ</a:t>
            </a:r>
            <a:r>
              <a:rPr lang="sr-Cyrl-CS" sz="2400" smtClean="0">
                <a:solidFill>
                  <a:srgbClr val="FFFF00"/>
                </a:solidFill>
              </a:rPr>
              <a:t>, 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sr-Cyrl-CS" sz="2400" smtClean="0">
                <a:solidFill>
                  <a:srgbClr val="FFFF00"/>
                </a:solidFill>
              </a:rPr>
              <a:t>повећан однос </a:t>
            </a:r>
            <a:r>
              <a:rPr lang="sr-Cyrl-CS" sz="2400" b="1" smtClean="0">
                <a:solidFill>
                  <a:srgbClr val="FFFF00"/>
                </a:solidFill>
              </a:rPr>
              <a:t>ИНСУЛИН</a:t>
            </a:r>
            <a:r>
              <a:rPr lang="sr-Cyrl-CS" sz="2400" smtClean="0">
                <a:solidFill>
                  <a:srgbClr val="FFFF00"/>
                </a:solidFill>
              </a:rPr>
              <a:t>/глука-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sr-Cyrl-CS" sz="2400" smtClean="0">
                <a:solidFill>
                  <a:srgbClr val="FFFF00"/>
                </a:solidFill>
              </a:rPr>
              <a:t>гон</a:t>
            </a:r>
            <a:r>
              <a:rPr lang="sr-Cyrl-CS" sz="2600" smtClean="0">
                <a:solidFill>
                  <a:srgbClr val="FFFF00"/>
                </a:solidFill>
              </a:rPr>
              <a:t>: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sr-Cyrl-CS" sz="2400" smtClean="0"/>
              <a:t>Адипоцити синтетишу и 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sr-Cyrl-CS" sz="2400" smtClean="0"/>
              <a:t>излучују липопротеинску липазу, </a:t>
            </a:r>
            <a:r>
              <a:rPr lang="en-US" sz="2400" smtClean="0"/>
              <a:t>LPL</a:t>
            </a:r>
            <a:endParaRPr lang="sr-Cyrl-CS" sz="2400" smtClean="0"/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sr-Cyrl-CS" sz="800" smtClean="0"/>
          </a:p>
          <a:p>
            <a:pPr eaLnBrk="1" hangingPunct="1">
              <a:lnSpc>
                <a:spcPct val="90000"/>
              </a:lnSpc>
              <a:defRPr/>
            </a:pPr>
            <a:r>
              <a:rPr lang="en-US" sz="2400" smtClean="0"/>
              <a:t>LPL</a:t>
            </a:r>
            <a:r>
              <a:rPr lang="sr-Cyrl-CS" sz="2400" smtClean="0"/>
              <a:t> разлаже ТА</a:t>
            </a:r>
            <a:r>
              <a:rPr lang="sr-Latn-CS" sz="2400" smtClean="0"/>
              <a:t>G</a:t>
            </a:r>
            <a:r>
              <a:rPr lang="sr-Cyrl-CS" sz="2400" smtClean="0"/>
              <a:t> из хиломикрона и </a:t>
            </a:r>
            <a:r>
              <a:rPr lang="sr-Latn-CS" sz="2400" smtClean="0"/>
              <a:t>VLDL</a:t>
            </a:r>
            <a:r>
              <a:rPr lang="sr-Cyrl-CS" sz="2400" smtClean="0"/>
              <a:t>: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sr-Cyrl-CS" sz="2000" smtClean="0"/>
              <a:t>МК улазе у адипозне ћелије, преводе се у ацил-</a:t>
            </a:r>
            <a:r>
              <a:rPr lang="sr-Latn-CS" sz="2000" smtClean="0"/>
              <a:t>C</a:t>
            </a:r>
            <a:r>
              <a:rPr lang="sr-Cyrl-CS" sz="2000" smtClean="0"/>
              <a:t>оА деривате и реагују са глицерол-3</a:t>
            </a:r>
            <a:r>
              <a:rPr lang="sr-Latn-CS" sz="2000" smtClean="0"/>
              <a:t>P</a:t>
            </a:r>
            <a:r>
              <a:rPr lang="sr-Cyrl-CS" sz="2000" smtClean="0"/>
              <a:t>; мора да настане из глукозе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sr-Cyrl-CS" sz="2000" smtClean="0"/>
              <a:t>глицерол циркулацијом одлази у јетру</a:t>
            </a:r>
            <a:r>
              <a:rPr lang="sr-Cyrl-CS" sz="2000" smtClean="0">
                <a:solidFill>
                  <a:srgbClr val="FFFF00"/>
                </a:solidFill>
              </a:rPr>
              <a:t> </a:t>
            </a:r>
          </a:p>
          <a:p>
            <a:pPr lvl="1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sr-Cyrl-CS" sz="800" smtClean="0">
              <a:solidFill>
                <a:srgbClr val="FFFF00"/>
              </a:solidFill>
            </a:endParaRPr>
          </a:p>
          <a:p>
            <a:pPr eaLnBrk="1" hangingPunct="1">
              <a:lnSpc>
                <a:spcPct val="90000"/>
              </a:lnSpc>
              <a:defRPr/>
            </a:pPr>
            <a:r>
              <a:rPr lang="sr-Cyrl-CS" sz="2400" smtClean="0"/>
              <a:t>Стимулисана гликолиза (активирана </a:t>
            </a:r>
            <a:r>
              <a:rPr lang="en-US" sz="2400" smtClean="0"/>
              <a:t>PFK</a:t>
            </a:r>
            <a:r>
              <a:rPr lang="sr-Cyrl-CS" sz="2400" smtClean="0"/>
              <a:t>2, пораст конц. Фруктозо-2,6-бисфосфата →</a:t>
            </a:r>
            <a:r>
              <a:rPr lang="sr-Cyrl-CS" sz="2400" smtClean="0">
                <a:solidFill>
                  <a:srgbClr val="FFFF00"/>
                </a:solidFill>
              </a:rPr>
              <a:t> </a:t>
            </a:r>
            <a:r>
              <a:rPr lang="sr-Cyrl-CS" sz="2400" b="1" smtClean="0"/>
              <a:t>активирана </a:t>
            </a:r>
            <a:r>
              <a:rPr lang="en-US" sz="2400" b="1" smtClean="0"/>
              <a:t>PFK</a:t>
            </a:r>
            <a:r>
              <a:rPr lang="sr-Cyrl-CS" sz="2400" b="1" smtClean="0"/>
              <a:t>1</a:t>
            </a:r>
            <a:r>
              <a:rPr lang="sr-Cyrl-CS" sz="2400" smtClean="0"/>
              <a:t>)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sr-Cyrl-CS" sz="800" smtClean="0"/>
          </a:p>
          <a:p>
            <a:pPr eaLnBrk="1" hangingPunct="1">
              <a:lnSpc>
                <a:spcPct val="90000"/>
              </a:lnSpc>
              <a:defRPr/>
            </a:pPr>
            <a:r>
              <a:rPr lang="sr-Cyrl-CS" sz="2400" smtClean="0"/>
              <a:t>Стимулисана дефосфорилација, АКТИВАН облик </a:t>
            </a:r>
            <a:r>
              <a:rPr lang="sr-Latn-CS" sz="2400" smtClean="0"/>
              <a:t>PDH</a:t>
            </a:r>
            <a:r>
              <a:rPr lang="sr-Cyrl-CS" sz="2400" smtClean="0"/>
              <a:t>-комплекса тј. пируват-дехидрогеназе</a:t>
            </a:r>
            <a:endParaRPr lang="en-US" sz="2400" smtClean="0">
              <a:solidFill>
                <a:srgbClr val="FFFF00"/>
              </a:solidFill>
            </a:endParaRPr>
          </a:p>
        </p:txBody>
      </p:sp>
      <p:pic>
        <p:nvPicPr>
          <p:cNvPr id="106500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64163" y="0"/>
            <a:ext cx="3779837" cy="3144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0" y="333375"/>
            <a:ext cx="4787900" cy="1143000"/>
          </a:xfrm>
        </p:spPr>
        <p:txBody>
          <a:bodyPr/>
          <a:lstStyle/>
          <a:p>
            <a:pPr eaLnBrk="1" hangingPunct="1">
              <a:defRPr/>
            </a:pPr>
            <a:r>
              <a:rPr lang="sr-Cyrl-CS" sz="2400" smtClean="0">
                <a:solidFill>
                  <a:srgbClr val="FFFF00"/>
                </a:solidFill>
              </a:rPr>
              <a:t>Мобилизација МК из </a:t>
            </a:r>
            <a:r>
              <a:rPr lang="sr-Latn-CS" sz="2400" smtClean="0">
                <a:solidFill>
                  <a:srgbClr val="FFFF00"/>
                </a:solidFill>
              </a:rPr>
              <a:t>TAG</a:t>
            </a:r>
            <a:r>
              <a:rPr lang="sr-Cyrl-CS" sz="2400" smtClean="0">
                <a:solidFill>
                  <a:srgbClr val="FFFF00"/>
                </a:solidFill>
              </a:rPr>
              <a:t> масног ткива</a:t>
            </a:r>
            <a:r>
              <a:rPr lang="sr-Cyrl-CS" sz="2800" smtClean="0">
                <a:solidFill>
                  <a:srgbClr val="FFFF00"/>
                </a:solidFill>
                <a:latin typeface="Comic Sans MS" pitchFamily="66" charset="0"/>
              </a:rPr>
              <a:t> </a:t>
            </a:r>
            <a:endParaRPr lang="en-US" sz="2800" smtClean="0">
              <a:solidFill>
                <a:srgbClr val="FFFF00"/>
              </a:solidFill>
              <a:latin typeface="Comic Sans MS" pitchFamily="66" charset="0"/>
            </a:endParaRPr>
          </a:p>
        </p:txBody>
      </p:sp>
      <p:sp>
        <p:nvSpPr>
          <p:cNvPr id="1546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196975"/>
            <a:ext cx="9144000" cy="5661025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sr-Latn-CS" sz="2000" smtClean="0">
              <a:solidFill>
                <a:srgbClr val="FFFF00"/>
              </a:solidFill>
            </a:endParaRPr>
          </a:p>
          <a:p>
            <a:pPr eaLnBrk="1" hangingPunct="1">
              <a:lnSpc>
                <a:spcPct val="90000"/>
              </a:lnSpc>
              <a:defRPr/>
            </a:pPr>
            <a:r>
              <a:rPr lang="sr-Cyrl-CS" sz="2000" smtClean="0">
                <a:solidFill>
                  <a:srgbClr val="FFFF00"/>
                </a:solidFill>
              </a:rPr>
              <a:t>У </a:t>
            </a:r>
            <a:r>
              <a:rPr lang="sr-Cyrl-CS" sz="2000" b="1" smtClean="0">
                <a:solidFill>
                  <a:srgbClr val="FFFF00"/>
                </a:solidFill>
              </a:rPr>
              <a:t>ГЛАДОВАЊУ</a:t>
            </a:r>
            <a:r>
              <a:rPr lang="sr-Cyrl-CS" sz="2000" smtClean="0">
                <a:solidFill>
                  <a:srgbClr val="FFFF00"/>
                </a:solidFill>
              </a:rPr>
              <a:t>, смањење 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sr-Cyrl-CS" sz="2000" smtClean="0">
                <a:solidFill>
                  <a:srgbClr val="FFFF00"/>
                </a:solidFill>
              </a:rPr>
              <a:t>Инсулина, </a:t>
            </a:r>
            <a:r>
              <a:rPr lang="sr-Cyrl-CS" sz="2000" b="1" smtClean="0">
                <a:solidFill>
                  <a:srgbClr val="FFFF00"/>
                </a:solidFill>
              </a:rPr>
              <a:t>пораст ГЛУКАГОНА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sr-Cyrl-CS" sz="600" smtClean="0">
              <a:solidFill>
                <a:srgbClr val="FFFF00"/>
              </a:solidFill>
            </a:endParaRPr>
          </a:p>
          <a:p>
            <a:pPr eaLnBrk="1" hangingPunct="1">
              <a:lnSpc>
                <a:spcPct val="90000"/>
              </a:lnSpc>
              <a:defRPr/>
            </a:pPr>
            <a:r>
              <a:rPr lang="sr-Cyrl-CS" sz="2000" smtClean="0"/>
              <a:t>Пораст конц. </a:t>
            </a:r>
            <a:r>
              <a:rPr lang="sr-Latn-CS" sz="2000" smtClean="0"/>
              <a:t>cAMP</a:t>
            </a:r>
            <a:endParaRPr lang="sr-Cyrl-CS" sz="2000" smtClean="0"/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sr-Cyrl-CS" sz="600" smtClean="0"/>
          </a:p>
          <a:p>
            <a:pPr eaLnBrk="1" hangingPunct="1">
              <a:lnSpc>
                <a:spcPct val="90000"/>
              </a:lnSpc>
              <a:defRPr/>
            </a:pPr>
            <a:r>
              <a:rPr lang="sr-Cyrl-CS" sz="2000" smtClean="0">
                <a:solidFill>
                  <a:srgbClr val="FFFF00"/>
                </a:solidFill>
              </a:rPr>
              <a:t>Стимулисана </a:t>
            </a:r>
            <a:r>
              <a:rPr lang="sr-Cyrl-CS" sz="2000" b="1" smtClean="0">
                <a:solidFill>
                  <a:srgbClr val="FFFF00"/>
                </a:solidFill>
              </a:rPr>
              <a:t>ЛИПОЛИЗА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sr-Cyrl-CS" sz="600" smtClean="0">
              <a:solidFill>
                <a:srgbClr val="FFFF00"/>
              </a:solidFill>
            </a:endParaRP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sr-Cyrl-CS" sz="600" smtClean="0"/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sr-Cyrl-CS" sz="600" smtClean="0"/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sr-Cyrl-CS" sz="600" smtClean="0"/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endParaRPr lang="sr-Cyrl-CS" sz="600" smtClean="0"/>
          </a:p>
          <a:p>
            <a:pPr eaLnBrk="1" hangingPunct="1">
              <a:lnSpc>
                <a:spcPct val="90000"/>
              </a:lnSpc>
              <a:defRPr/>
            </a:pPr>
            <a:r>
              <a:rPr lang="sr-Cyrl-CS" sz="2000" smtClean="0"/>
              <a:t>Протеин-киназа А катализује фосфорилацију хормон-сензитивне липазе, </a:t>
            </a:r>
            <a:r>
              <a:rPr lang="sr-Latn-CS" sz="2000" smtClean="0"/>
              <a:t>HSL</a:t>
            </a:r>
            <a:r>
              <a:rPr lang="sr-Cyrl-CS" sz="2000" smtClean="0"/>
              <a:t>, преводећи је у активни облик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sr-Cyrl-CS" sz="2000" smtClean="0"/>
              <a:t>МК се транспортују циркулацијом нековалентно везане за албумине плазме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sr-Cyrl-CS" sz="2000" smtClean="0"/>
              <a:t>Ткива их користе за добијање Е, оксидацијом од </a:t>
            </a:r>
            <a:r>
              <a:rPr lang="sr-Latn-CS" sz="2000" smtClean="0"/>
              <a:t>C</a:t>
            </a:r>
            <a:r>
              <a:rPr lang="sr-Cyrl-CS" sz="2000" smtClean="0"/>
              <a:t>О</a:t>
            </a:r>
            <a:r>
              <a:rPr lang="sr-Cyrl-CS" sz="2000" baseline="-25000" smtClean="0"/>
              <a:t>2</a:t>
            </a:r>
            <a:r>
              <a:rPr lang="sr-Cyrl-CS" sz="2000" smtClean="0"/>
              <a:t> и </a:t>
            </a:r>
            <a:r>
              <a:rPr lang="sr-Latn-CS" sz="2000" smtClean="0"/>
              <a:t>H</a:t>
            </a:r>
            <a:r>
              <a:rPr lang="sr-Cyrl-CS" sz="2000" baseline="-25000" smtClean="0"/>
              <a:t>2</a:t>
            </a:r>
            <a:r>
              <a:rPr lang="sr-Cyrl-CS" sz="2000" smtClean="0"/>
              <a:t>О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sr-Cyrl-CS" sz="2000" smtClean="0"/>
              <a:t>При продуженом гладовању, у јетри, непотпуном оксидацијом МК, настаје ацетил-</a:t>
            </a:r>
            <a:r>
              <a:rPr lang="sr-Latn-CS" sz="2000" smtClean="0"/>
              <a:t>C</a:t>
            </a:r>
            <a:r>
              <a:rPr lang="sr-Cyrl-CS" sz="2000" smtClean="0"/>
              <a:t>оА од кога хепатоцити стварају кетонска тела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sr-Cyrl-CS" sz="2000" smtClean="0"/>
              <a:t>Глицерол, настао липолизом у адипоцитима, циркулацијом долази до јетре и ту се користи у процесу глуконеогенезе</a:t>
            </a:r>
          </a:p>
          <a:p>
            <a:pPr eaLnBrk="1" hangingPunct="1">
              <a:lnSpc>
                <a:spcPct val="90000"/>
              </a:lnSpc>
              <a:defRPr/>
            </a:pPr>
            <a:endParaRPr lang="sr-Latn-CS" sz="2000" smtClean="0"/>
          </a:p>
        </p:txBody>
      </p:sp>
      <p:pic>
        <p:nvPicPr>
          <p:cNvPr id="10752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51400" y="0"/>
            <a:ext cx="4292600" cy="3471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Text Box 2"/>
          <p:cNvSpPr txBox="1">
            <a:spLocks noChangeArrowheads="1"/>
          </p:cNvSpPr>
          <p:nvPr/>
        </p:nvSpPr>
        <p:spPr bwMode="auto">
          <a:xfrm>
            <a:off x="1403350" y="7938"/>
            <a:ext cx="3724275" cy="1189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3200"/>
              <a:t>НЕМА ВИ</a:t>
            </a:r>
            <a:r>
              <a:rPr lang="sr-Latn-CS" sz="3200"/>
              <a:t>ШЕ</a:t>
            </a:r>
            <a:r>
              <a:rPr lang="sr-Latn-CS" sz="7200">
                <a:latin typeface="Comic Sans MS" pitchFamily="66" charset="0"/>
              </a:rPr>
              <a:t> </a:t>
            </a:r>
            <a:r>
              <a:rPr lang="en-US" sz="7200">
                <a:solidFill>
                  <a:srgbClr val="FFFF00"/>
                </a:solidFill>
                <a:latin typeface="Comic Sans MS" pitchFamily="66" charset="0"/>
                <a:sym typeface="Wingdings" pitchFamily="2" charset="2"/>
              </a:rPr>
              <a:t></a:t>
            </a:r>
            <a:endParaRPr lang="en-US" sz="7200">
              <a:solidFill>
                <a:srgbClr val="FFFF00"/>
              </a:solidFill>
              <a:latin typeface="Comic Sans MS" pitchFamily="66" charset="0"/>
            </a:endParaRPr>
          </a:p>
        </p:txBody>
      </p:sp>
      <p:pic>
        <p:nvPicPr>
          <p:cNvPr id="108547" name="Picture 3" descr="funny environment cartoon - a very fat man cannot reach a book on a dressing table because his protruding stomach is in the way; the title of the book is, How to Stop Over-Consumi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03350" y="1412875"/>
            <a:ext cx="2857500" cy="3087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8548" name="Text Box 4"/>
          <p:cNvSpPr txBox="1">
            <a:spLocks noChangeArrowheads="1"/>
          </p:cNvSpPr>
          <p:nvPr/>
        </p:nvSpPr>
        <p:spPr bwMode="auto">
          <a:xfrm>
            <a:off x="227013" y="4652963"/>
            <a:ext cx="8916987" cy="173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3600"/>
              <a:t>Преједања</a:t>
            </a:r>
            <a:r>
              <a:rPr lang="sr-Cyrl-CS" sz="3600"/>
              <a:t>,</a:t>
            </a:r>
            <a:r>
              <a:rPr lang="en-US" sz="3600"/>
              <a:t> да не би синтетисали</a:t>
            </a:r>
          </a:p>
          <a:p>
            <a:r>
              <a:rPr lang="en-US" sz="3600"/>
              <a:t>ви</a:t>
            </a:r>
            <a:r>
              <a:rPr lang="sr-Latn-CS" sz="3600"/>
              <a:t>шак масних киселина, </a:t>
            </a:r>
          </a:p>
          <a:p>
            <a:r>
              <a:rPr lang="sr-Latn-CS" sz="3600"/>
              <a:t>триацилглицерола, холестерола...</a:t>
            </a:r>
            <a:endParaRPr lang="en-US" sz="3600"/>
          </a:p>
        </p:txBody>
      </p:sp>
      <p:pic>
        <p:nvPicPr>
          <p:cNvPr id="108549" name="Picture 5" descr="vector cartoon illustration of a hungry boy eating a sandwich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32363" y="1484313"/>
            <a:ext cx="3149600" cy="295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8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1547813" y="188913"/>
            <a:ext cx="7010400" cy="1222375"/>
          </a:xfrm>
        </p:spPr>
        <p:txBody>
          <a:bodyPr/>
          <a:lstStyle/>
          <a:p>
            <a:pPr eaLnBrk="1" hangingPunct="1">
              <a:defRPr/>
            </a:pPr>
            <a:r>
              <a:rPr lang="sr-Cyrl-CS" b="0" smtClean="0">
                <a:solidFill>
                  <a:srgbClr val="FFFF00"/>
                </a:solidFill>
              </a:rPr>
              <a:t>КОРИСНЕ АДРЕСЕ</a:t>
            </a:r>
            <a:endParaRPr lang="sr-Latn-CS" b="0" smtClean="0">
              <a:solidFill>
                <a:srgbClr val="FFFF00"/>
              </a:solidFill>
            </a:endParaRPr>
          </a:p>
        </p:txBody>
      </p:sp>
      <p:sp>
        <p:nvSpPr>
          <p:cNvPr id="1628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628775"/>
            <a:ext cx="9144000" cy="5229225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sr-Latn-CS" sz="2800" b="1" smtClean="0">
                <a:solidFill>
                  <a:srgbClr val="FFCC66"/>
                </a:solidFill>
                <a:hlinkClick r:id="rId2"/>
              </a:rPr>
              <a:t>www.heartandmetabolism.org/issues/HM9/hm9_foc...</a:t>
            </a:r>
            <a:endParaRPr lang="sr-Cyrl-CS" sz="2800" b="1" smtClean="0">
              <a:solidFill>
                <a:srgbClr val="FFCC66"/>
              </a:solidFill>
            </a:endParaRP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sr-Latn-CS" sz="2800" b="1" smtClean="0">
                <a:solidFill>
                  <a:srgbClr val="FFCC66"/>
                </a:solidFill>
                <a:hlinkClick r:id="rId3"/>
              </a:rPr>
              <a:t>www.medbio.info/Horn/IntMet/integration_of_me...</a:t>
            </a:r>
            <a:endParaRPr lang="sr-Cyrl-CS" sz="2800" b="1" smtClean="0">
              <a:solidFill>
                <a:srgbClr val="FFCC66"/>
              </a:solidFill>
            </a:endParaRP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sr-Latn-CS" sz="2800" b="1" smtClean="0">
                <a:solidFill>
                  <a:srgbClr val="FFCC66"/>
                </a:solidFill>
                <a:hlinkClick r:id="rId4"/>
              </a:rPr>
              <a:t>www.reactome.org/cgi-bin/eventbrowser?DB=gk_c...</a:t>
            </a:r>
            <a:endParaRPr lang="sr-Cyrl-CS" sz="2800" b="1" smtClean="0">
              <a:solidFill>
                <a:srgbClr val="FFCC66"/>
              </a:solidFill>
            </a:endParaRP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sr-Latn-CS" sz="2800" b="1" smtClean="0">
                <a:solidFill>
                  <a:srgbClr val="FFCC66"/>
                </a:solidFill>
                <a:hlinkClick r:id="rId5"/>
              </a:rPr>
              <a:t>www.bact.wisc.edu/Microtextbook/index.php?nam...</a:t>
            </a:r>
            <a:endParaRPr lang="sr-Cyrl-CS" sz="2800" b="1" smtClean="0">
              <a:solidFill>
                <a:srgbClr val="FFCC66"/>
              </a:solidFill>
            </a:endParaRP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sr-Latn-CS" sz="2800" b="1" smtClean="0">
                <a:solidFill>
                  <a:srgbClr val="FFCC66"/>
                </a:solidFill>
                <a:hlinkClick r:id="rId6"/>
              </a:rPr>
              <a:t>www.answers.com/topic/mitochondrial-trifuncti...</a:t>
            </a:r>
            <a:endParaRPr lang="sr-Cyrl-CS" sz="2800" b="1" smtClean="0">
              <a:solidFill>
                <a:srgbClr val="FFCC66"/>
              </a:solidFill>
            </a:endParaRP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sr-Latn-CS" sz="2800" b="1" smtClean="0">
                <a:solidFill>
                  <a:srgbClr val="FFCC66"/>
                </a:solidFill>
                <a:hlinkClick r:id="rId7"/>
              </a:rPr>
              <a:t>www.biocarta.com/.../betaoxidationPathway.asp</a:t>
            </a:r>
            <a:endParaRPr lang="sr-Cyrl-CS" sz="2800" b="1" smtClean="0">
              <a:solidFill>
                <a:srgbClr val="FFCC66"/>
              </a:solidFill>
            </a:endParaRP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sr-Latn-CS" sz="2800" b="1" smtClean="0">
                <a:solidFill>
                  <a:srgbClr val="FFCC66"/>
                </a:solidFill>
                <a:hlinkClick r:id="rId8"/>
              </a:rPr>
              <a:t>www.biologie.uni-hamburg.de/b-online/e23/23c.htm</a:t>
            </a:r>
            <a:endParaRPr lang="sr-Cyrl-CS" sz="2800" b="1" smtClean="0">
              <a:solidFill>
                <a:srgbClr val="FFCC66"/>
              </a:solidFill>
            </a:endParaRP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sr-Latn-CS" sz="2800" b="1" smtClean="0">
                <a:solidFill>
                  <a:srgbClr val="FFCC66"/>
                </a:solidFill>
                <a:hlinkClick r:id="rId9"/>
              </a:rPr>
              <a:t>www.uic.edu/.../FA%20catab%20review.htm</a:t>
            </a:r>
            <a:endParaRPr lang="sr-Cyrl-CS" sz="2800" b="1" smtClean="0">
              <a:solidFill>
                <a:srgbClr val="FFCC66"/>
              </a:solidFill>
            </a:endParaRP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sr-Latn-CS" sz="2800" b="1" smtClean="0">
                <a:solidFill>
                  <a:srgbClr val="FFCC66"/>
                </a:solidFill>
                <a:hlinkClick r:id="rId10"/>
              </a:rPr>
              <a:t>www.nature.com/.../v17/n3/fig_tab/7590784f1.html</a:t>
            </a:r>
            <a:endParaRPr lang="sr-Cyrl-CS" sz="2800" b="1" smtClean="0">
              <a:solidFill>
                <a:srgbClr val="FFCC66"/>
              </a:solidFill>
            </a:endParaRP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sr-Latn-CS" sz="2800" b="1" smtClean="0">
                <a:solidFill>
                  <a:srgbClr val="FFCC66"/>
                </a:solidFill>
                <a:hlinkClick r:id="rId11"/>
              </a:rPr>
              <a:t>crystal.harvard.edu/modis/beta.html</a:t>
            </a:r>
            <a:endParaRPr lang="sr-Latn-CS" sz="2800" b="1" smtClean="0">
              <a:solidFill>
                <a:srgbClr val="FFCC6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4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0" y="1196975"/>
            <a:ext cx="9144000" cy="49530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sr-Latn-CS" sz="2800" b="1" smtClean="0">
                <a:hlinkClick r:id="rId2"/>
              </a:rPr>
              <a:t>www.answers.com/topic/carnitine</a:t>
            </a:r>
            <a:endParaRPr lang="sr-Cyrl-CS" sz="2800" b="1" smtClean="0"/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sr-Latn-CS" sz="2800" b="1" smtClean="0">
                <a:hlinkClick r:id="rId3"/>
              </a:rPr>
              <a:t>www.chembio.uoguelph.ca/.../Chm452/lectur15.htm</a:t>
            </a:r>
            <a:endParaRPr lang="sr-Cyrl-CS" sz="2800" b="1" smtClean="0"/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sr-Latn-CS" sz="2800" b="1" smtClean="0">
                <a:hlinkClick r:id="rId4"/>
              </a:rPr>
              <a:t>www.mrc-dunn.cam.ac.uk/.../background.php</a:t>
            </a:r>
            <a:endParaRPr lang="sr-Cyrl-CS" sz="2800" b="1" smtClean="0"/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sr-Latn-CS" sz="2800" b="1" smtClean="0">
                <a:hlinkClick r:id="rId5"/>
              </a:rPr>
              <a:t>chem.pdx.edu/~wamserc/C336S99/26notes.htm</a:t>
            </a:r>
            <a:endParaRPr lang="sr-Latn-CS" sz="2800" b="1" smtClean="0">
              <a:hlinkClick r:id="rId6"/>
            </a:endParaRP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sr-Latn-CS" sz="2800" b="1" smtClean="0">
                <a:hlinkClick r:id="rId6"/>
              </a:rPr>
              <a:t>web.virginia.edu/Heidi/chapter25/chp25.htm</a:t>
            </a:r>
            <a:r>
              <a:rPr lang="sr-Cyrl-CS" sz="2800" b="1" smtClean="0"/>
              <a:t> ☻</a:t>
            </a:r>
            <a:endParaRPr lang="sr-Cyrl-CS" sz="2800" b="1" smtClean="0">
              <a:hlinkClick r:id="rId7"/>
            </a:endParaRP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sr-Latn-CS" sz="2800" b="1" smtClean="0">
                <a:hlinkClick r:id="rId7"/>
              </a:rPr>
              <a:t>courses.cm.utexas.edu/.../ch339k/overheads-3.htm</a:t>
            </a:r>
            <a:r>
              <a:rPr lang="sr-Cyrl-CS" sz="2800" b="1" smtClean="0"/>
              <a:t> ☻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sr-Latn-CS" sz="2800" b="1" smtClean="0">
                <a:hlinkClick r:id="rId8"/>
              </a:rPr>
              <a:t>www.rpi.edu/.../MBWeb/mb2/part1/fatcatab.htm</a:t>
            </a:r>
            <a:r>
              <a:rPr lang="sr-Cyrl-CS" sz="2800" b="1" smtClean="0"/>
              <a:t> ☻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sr-Latn-CS" sz="2800" b="1" smtClean="0">
                <a:hlinkClick r:id="rId9"/>
              </a:rPr>
              <a:t>www.med.unibs.it/~marchesi/fatox.html</a:t>
            </a:r>
            <a:endParaRPr lang="sr-Cyrl-CS" sz="2800" b="1" smtClean="0"/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sr-Latn-CS" sz="2800" b="1" smtClean="0">
                <a:hlinkClick r:id="rId10"/>
              </a:rPr>
              <a:t>3map.snu.ac.kr/ytoh/tattertools/category/?page=4</a:t>
            </a:r>
            <a:endParaRPr lang="sr-Cyrl-CS" sz="2800" b="1" smtClean="0"/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sr-Latn-CS" sz="2800" b="1" smtClean="0">
                <a:hlinkClick r:id="rId11"/>
              </a:rPr>
              <a:t>www.biochemsoctrans.org/.../0310/bst0290310.htm</a:t>
            </a:r>
            <a:endParaRPr lang="en-US" sz="2800" b="1" smtClean="0"/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sr-Latn-CS" sz="2800" b="1" smtClean="0">
                <a:hlinkClick r:id="rId12"/>
              </a:rPr>
              <a:t>www.lipidsonline.org/.../slide01.cfm?tk=53&amp;dpg=8</a:t>
            </a:r>
            <a:endParaRPr lang="sr-Latn-CS" sz="2800" b="1" smtClean="0"/>
          </a:p>
        </p:txBody>
      </p:sp>
      <p:sp>
        <p:nvSpPr>
          <p:cNvPr id="163843" name="Rectangle 3"/>
          <p:cNvSpPr>
            <a:spLocks noGrp="1" noChangeArrowheads="1"/>
          </p:cNvSpPr>
          <p:nvPr>
            <p:ph type="title"/>
          </p:nvPr>
        </p:nvSpPr>
        <p:spPr>
          <a:xfrm>
            <a:off x="1547813" y="188913"/>
            <a:ext cx="7010400" cy="1222375"/>
          </a:xfrm>
        </p:spPr>
        <p:txBody>
          <a:bodyPr/>
          <a:lstStyle/>
          <a:p>
            <a:pPr eaLnBrk="1" hangingPunct="1">
              <a:defRPr/>
            </a:pPr>
            <a:r>
              <a:rPr lang="sr-Cyrl-CS" b="0" smtClean="0">
                <a:solidFill>
                  <a:srgbClr val="FFFF00"/>
                </a:solidFill>
              </a:rPr>
              <a:t>КОРИСНЕ АДРЕСЕ</a:t>
            </a:r>
            <a:endParaRPr lang="sr-Latn-CS" b="0" smtClean="0">
              <a:solidFill>
                <a:srgbClr val="FFFF00"/>
              </a:solidFill>
            </a:endParaRPr>
          </a:p>
        </p:txBody>
      </p:sp>
    </p:spTree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86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0" y="1916113"/>
            <a:ext cx="9144000" cy="5229225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sr-Latn-CS" b="1" smtClean="0">
                <a:hlinkClick r:id="rId2"/>
              </a:rPr>
              <a:t>138.192.68.68/.../FattyAcid/KetoneBodies.html</a:t>
            </a:r>
            <a:endParaRPr lang="sr-Cyrl-CS" b="1" smtClean="0"/>
          </a:p>
          <a:p>
            <a:pPr eaLnBrk="1" hangingPunct="1">
              <a:buFont typeface="Wingdings" pitchFamily="2" charset="2"/>
              <a:buNone/>
              <a:defRPr/>
            </a:pPr>
            <a:r>
              <a:rPr lang="sr-Latn-CS" b="1" smtClean="0">
                <a:hlinkClick r:id="rId3"/>
              </a:rPr>
              <a:t>www.beginnertriathlete.com/cms/Article-detail...</a:t>
            </a:r>
            <a:endParaRPr lang="sr-Cyrl-CS" b="1" smtClean="0"/>
          </a:p>
          <a:p>
            <a:pPr eaLnBrk="1" hangingPunct="1">
              <a:buFont typeface="Wingdings" pitchFamily="2" charset="2"/>
              <a:buNone/>
              <a:defRPr/>
            </a:pPr>
            <a:r>
              <a:rPr lang="sr-Latn-CS" b="1" smtClean="0">
                <a:hlinkClick r:id="rId4"/>
              </a:rPr>
              <a:t>memo.cgu.edu.tw/chia-chu/2.html</a:t>
            </a:r>
            <a:endParaRPr lang="sr-Cyrl-CS" b="1" smtClean="0"/>
          </a:p>
          <a:p>
            <a:pPr eaLnBrk="1" hangingPunct="1">
              <a:buFont typeface="Wingdings" pitchFamily="2" charset="2"/>
              <a:buNone/>
              <a:defRPr/>
            </a:pPr>
            <a:r>
              <a:rPr lang="sr-Latn-CS" b="1" smtClean="0">
                <a:hlinkClick r:id="rId5"/>
              </a:rPr>
              <a:t>www.kegg.com/dbgetbin/get_pathway?org_name=s...</a:t>
            </a:r>
            <a:endParaRPr lang="sr-Cyrl-CS" b="1" smtClean="0"/>
          </a:p>
          <a:p>
            <a:pPr eaLnBrk="1" hangingPunct="1">
              <a:buFont typeface="Wingdings" pitchFamily="2" charset="2"/>
              <a:buNone/>
              <a:defRPr/>
            </a:pPr>
            <a:r>
              <a:rPr lang="sr-Latn-CS" b="1" smtClean="0">
                <a:hlinkClick r:id="rId6"/>
              </a:rPr>
              <a:t>www.sciencedaily.com/articles/k/ketone_bodies.htm</a:t>
            </a:r>
            <a:endParaRPr lang="sr-Latn-CS" b="1" smtClean="0"/>
          </a:p>
        </p:txBody>
      </p:sp>
      <p:sp>
        <p:nvSpPr>
          <p:cNvPr id="164867" name="Rectangle 3"/>
          <p:cNvSpPr>
            <a:spLocks noGrp="1" noChangeArrowheads="1"/>
          </p:cNvSpPr>
          <p:nvPr>
            <p:ph type="title"/>
          </p:nvPr>
        </p:nvSpPr>
        <p:spPr>
          <a:xfrm>
            <a:off x="1547813" y="188913"/>
            <a:ext cx="7010400" cy="1222375"/>
          </a:xfrm>
        </p:spPr>
        <p:txBody>
          <a:bodyPr/>
          <a:lstStyle/>
          <a:p>
            <a:pPr eaLnBrk="1" hangingPunct="1">
              <a:defRPr/>
            </a:pPr>
            <a:r>
              <a:rPr lang="sr-Cyrl-CS" b="0" smtClean="0">
                <a:solidFill>
                  <a:srgbClr val="FFFF00"/>
                </a:solidFill>
              </a:rPr>
              <a:t>КОРИСНЕ АДРЕСЕ</a:t>
            </a:r>
            <a:endParaRPr lang="sr-Latn-CS" b="0" smtClean="0">
              <a:solidFill>
                <a:srgbClr val="FFFF00"/>
              </a:solidFill>
            </a:endParaRPr>
          </a:p>
        </p:txBody>
      </p:sp>
    </p:spTree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2"/>
          <p:cNvSpPr>
            <a:spLocks noChangeArrowheads="1"/>
          </p:cNvSpPr>
          <p:nvPr/>
        </p:nvSpPr>
        <p:spPr bwMode="auto">
          <a:xfrm>
            <a:off x="395288" y="1989138"/>
            <a:ext cx="6696075" cy="91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>
                <a:hlinkClick r:id="rId2"/>
              </a:rPr>
              <a:t>http://www.wiley.com/college/fob/anim/</a:t>
            </a:r>
            <a:endParaRPr lang="sr-Latn-CS"/>
          </a:p>
          <a:p>
            <a:endParaRPr lang="sr-Latn-CS"/>
          </a:p>
          <a:p>
            <a:endParaRPr lang="en-US"/>
          </a:p>
        </p:txBody>
      </p:sp>
      <p:sp>
        <p:nvSpPr>
          <p:cNvPr id="112643" name="Rectangle 3"/>
          <p:cNvSpPr>
            <a:spLocks noChangeArrowheads="1"/>
          </p:cNvSpPr>
          <p:nvPr/>
        </p:nvSpPr>
        <p:spPr bwMode="auto">
          <a:xfrm>
            <a:off x="371475" y="3246438"/>
            <a:ext cx="84010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hlinkClick r:id="rId3"/>
              </a:rPr>
              <a:t>http://www.wiley.com/college/boyer/0470003790/animations/cholesterol/cholesterol.htm</a:t>
            </a:r>
            <a:endParaRPr lang="sr-Latn-CS"/>
          </a:p>
          <a:p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Stream">
  <a:themeElements>
    <a:clrScheme name="Stream 1">
      <a:dk1>
        <a:srgbClr val="000514"/>
      </a:dk1>
      <a:lt1>
        <a:srgbClr val="FFFFFF"/>
      </a:lt1>
      <a:dk2>
        <a:srgbClr val="003399"/>
      </a:dk2>
      <a:lt2>
        <a:srgbClr val="E5E5FF"/>
      </a:lt2>
      <a:accent1>
        <a:srgbClr val="0099CC"/>
      </a:accent1>
      <a:accent2>
        <a:srgbClr val="A886E0"/>
      </a:accent2>
      <a:accent3>
        <a:srgbClr val="AAADCA"/>
      </a:accent3>
      <a:accent4>
        <a:srgbClr val="DADADA"/>
      </a:accent4>
      <a:accent5>
        <a:srgbClr val="AACAE2"/>
      </a:accent5>
      <a:accent6>
        <a:srgbClr val="9879CB"/>
      </a:accent6>
      <a:hlink>
        <a:srgbClr val="FFCC00"/>
      </a:hlink>
      <a:folHlink>
        <a:srgbClr val="FFFFCC"/>
      </a:folHlink>
    </a:clrScheme>
    <a:fontScheme name="Stream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tream 1">
        <a:dk1>
          <a:srgbClr val="000514"/>
        </a:dk1>
        <a:lt1>
          <a:srgbClr val="FFFFFF"/>
        </a:lt1>
        <a:dk2>
          <a:srgbClr val="003399"/>
        </a:dk2>
        <a:lt2>
          <a:srgbClr val="E5E5FF"/>
        </a:lt2>
        <a:accent1>
          <a:srgbClr val="0099CC"/>
        </a:accent1>
        <a:accent2>
          <a:srgbClr val="A886E0"/>
        </a:accent2>
        <a:accent3>
          <a:srgbClr val="AAADCA"/>
        </a:accent3>
        <a:accent4>
          <a:srgbClr val="DADADA"/>
        </a:accent4>
        <a:accent5>
          <a:srgbClr val="AACAE2"/>
        </a:accent5>
        <a:accent6>
          <a:srgbClr val="9879CB"/>
        </a:accent6>
        <a:hlink>
          <a:srgbClr val="FF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2">
        <a:dk1>
          <a:srgbClr val="3E3E5C"/>
        </a:dk1>
        <a:lt1>
          <a:srgbClr val="FFFFFF"/>
        </a:lt1>
        <a:dk2>
          <a:srgbClr val="666699"/>
        </a:dk2>
        <a:lt2>
          <a:srgbClr val="DFDFE9"/>
        </a:lt2>
        <a:accent1>
          <a:srgbClr val="CC66FF"/>
        </a:accent1>
        <a:accent2>
          <a:srgbClr val="679ACD"/>
        </a:accent2>
        <a:accent3>
          <a:srgbClr val="B8B8CA"/>
        </a:accent3>
        <a:accent4>
          <a:srgbClr val="DADADA"/>
        </a:accent4>
        <a:accent5>
          <a:srgbClr val="E2B8FF"/>
        </a:accent5>
        <a:accent6>
          <a:srgbClr val="5D8BBA"/>
        </a:accent6>
        <a:hlink>
          <a:srgbClr val="CCE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3">
        <a:dk1>
          <a:srgbClr val="2A5400"/>
        </a:dk1>
        <a:lt1>
          <a:srgbClr val="FFFFFF"/>
        </a:lt1>
        <a:dk2>
          <a:srgbClr val="4A9400"/>
        </a:dk2>
        <a:lt2>
          <a:srgbClr val="BAE8BA"/>
        </a:lt2>
        <a:accent1>
          <a:srgbClr val="33CC33"/>
        </a:accent1>
        <a:accent2>
          <a:srgbClr val="99CC00"/>
        </a:accent2>
        <a:accent3>
          <a:srgbClr val="B1C8AA"/>
        </a:accent3>
        <a:accent4>
          <a:srgbClr val="DADADA"/>
        </a:accent4>
        <a:accent5>
          <a:srgbClr val="ADE2AD"/>
        </a:accent5>
        <a:accent6>
          <a:srgbClr val="8AB900"/>
        </a:accent6>
        <a:hlink>
          <a:srgbClr val="99FF33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4">
        <a:dk1>
          <a:srgbClr val="000000"/>
        </a:dk1>
        <a:lt1>
          <a:srgbClr val="FFFFFF"/>
        </a:lt1>
        <a:dk2>
          <a:srgbClr val="51596D"/>
        </a:dk2>
        <a:lt2>
          <a:srgbClr val="DDDDDD"/>
        </a:lt2>
        <a:accent1>
          <a:srgbClr val="787E8A"/>
        </a:accent1>
        <a:accent2>
          <a:srgbClr val="339966"/>
        </a:accent2>
        <a:accent3>
          <a:srgbClr val="B3B5BA"/>
        </a:accent3>
        <a:accent4>
          <a:srgbClr val="DADADA"/>
        </a:accent4>
        <a:accent5>
          <a:srgbClr val="BEC0C4"/>
        </a:accent5>
        <a:accent6>
          <a:srgbClr val="2D8A5C"/>
        </a:accent6>
        <a:hlink>
          <a:srgbClr val="00FFFF"/>
        </a:hlink>
        <a:folHlink>
          <a:srgbClr val="74B6D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5">
        <a:dk1>
          <a:srgbClr val="5C1F00"/>
        </a:dk1>
        <a:lt1>
          <a:srgbClr val="FFFFFF"/>
        </a:lt1>
        <a:dk2>
          <a:srgbClr val="8C0000"/>
        </a:dk2>
        <a:lt2>
          <a:srgbClr val="DFD293"/>
        </a:lt2>
        <a:accent1>
          <a:srgbClr val="FF6845"/>
        </a:accent1>
        <a:accent2>
          <a:srgbClr val="BE7960"/>
        </a:accent2>
        <a:accent3>
          <a:srgbClr val="C5AAAA"/>
        </a:accent3>
        <a:accent4>
          <a:srgbClr val="DADADA"/>
        </a:accent4>
        <a:accent5>
          <a:srgbClr val="FFB9B0"/>
        </a:accent5>
        <a:accent6>
          <a:srgbClr val="AC6D56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6">
        <a:dk1>
          <a:srgbClr val="5E4444"/>
        </a:dk1>
        <a:lt1>
          <a:srgbClr val="F7F3F3"/>
        </a:lt1>
        <a:dk2>
          <a:srgbClr val="8A6362"/>
        </a:dk2>
        <a:lt2>
          <a:srgbClr val="D8C1BA"/>
        </a:lt2>
        <a:accent1>
          <a:srgbClr val="CC6600"/>
        </a:accent1>
        <a:accent2>
          <a:srgbClr val="C16059"/>
        </a:accent2>
        <a:accent3>
          <a:srgbClr val="C4B7B7"/>
        </a:accent3>
        <a:accent4>
          <a:srgbClr val="D3D0D0"/>
        </a:accent4>
        <a:accent5>
          <a:srgbClr val="E2B8AA"/>
        </a:accent5>
        <a:accent6>
          <a:srgbClr val="AF5650"/>
        </a:accent6>
        <a:hlink>
          <a:srgbClr val="FFCC00"/>
        </a:hlink>
        <a:folHlink>
          <a:srgbClr val="CBB55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7">
        <a:dk1>
          <a:srgbClr val="7F6737"/>
        </a:dk1>
        <a:lt1>
          <a:srgbClr val="FFFFFF"/>
        </a:lt1>
        <a:dk2>
          <a:srgbClr val="BFA673"/>
        </a:dk2>
        <a:lt2>
          <a:srgbClr val="E6E3AA"/>
        </a:lt2>
        <a:accent1>
          <a:srgbClr val="FFCC00"/>
        </a:accent1>
        <a:accent2>
          <a:srgbClr val="808000"/>
        </a:accent2>
        <a:accent3>
          <a:srgbClr val="DCD0BC"/>
        </a:accent3>
        <a:accent4>
          <a:srgbClr val="DADADA"/>
        </a:accent4>
        <a:accent5>
          <a:srgbClr val="FFE2AA"/>
        </a:accent5>
        <a:accent6>
          <a:srgbClr val="737300"/>
        </a:accent6>
        <a:hlink>
          <a:srgbClr val="784700"/>
        </a:hlink>
        <a:folHlink>
          <a:srgbClr val="9A7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8">
        <a:dk1>
          <a:srgbClr val="4B2500"/>
        </a:dk1>
        <a:lt1>
          <a:srgbClr val="F9F0D3"/>
        </a:lt1>
        <a:dk2>
          <a:srgbClr val="A69564"/>
        </a:dk2>
        <a:lt2>
          <a:srgbClr val="EFDEAF"/>
        </a:lt2>
        <a:accent1>
          <a:srgbClr val="FFFFE3"/>
        </a:accent1>
        <a:accent2>
          <a:srgbClr val="BFBFA7"/>
        </a:accent2>
        <a:accent3>
          <a:srgbClr val="FBF6E6"/>
        </a:accent3>
        <a:accent4>
          <a:srgbClr val="3F1E00"/>
        </a:accent4>
        <a:accent5>
          <a:srgbClr val="FFFFEF"/>
        </a:accent5>
        <a:accent6>
          <a:srgbClr val="ADAD97"/>
        </a:accent6>
        <a:hlink>
          <a:srgbClr val="7B6D47"/>
        </a:hlink>
        <a:folHlink>
          <a:srgbClr val="A99D2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eam 9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ECFF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2D2D8A"/>
        </a:accent6>
        <a:hlink>
          <a:srgbClr val="6600FF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Stream</Template>
  <TotalTime>931</TotalTime>
  <Words>3973</Words>
  <Application>Microsoft Office PowerPoint</Application>
  <PresentationFormat>On-screen Show (4:3)</PresentationFormat>
  <Paragraphs>667</Paragraphs>
  <Slides>97</Slides>
  <Notes>36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97</vt:i4>
      </vt:variant>
    </vt:vector>
  </HeadingPairs>
  <TitlesOfParts>
    <vt:vector size="103" baseType="lpstr">
      <vt:lpstr>Arial</vt:lpstr>
      <vt:lpstr>Comic Sans MS</vt:lpstr>
      <vt:lpstr>Symbol</vt:lpstr>
      <vt:lpstr>Times</vt:lpstr>
      <vt:lpstr>Wingdings</vt:lpstr>
      <vt:lpstr>Stream</vt:lpstr>
      <vt:lpstr>ФАКУЛТЕТ МЕДИЦИНСКИХ НАУКА КРАГУЈЕВАЦ ИАСМ, Б3, седма недеља Катедра за медицинску биохемију </vt:lpstr>
      <vt:lpstr>МАСНЕ КИСЕЛИНЕ</vt:lpstr>
      <vt:lpstr>PowerPoint Presentation</vt:lpstr>
      <vt:lpstr>PowerPoint Presentation</vt:lpstr>
      <vt:lpstr>Масне киселине </vt:lpstr>
      <vt:lpstr>Масне киселине и триацилглицероли</vt:lpstr>
      <vt:lpstr>PowerPoint Presentation</vt:lpstr>
      <vt:lpstr>PowerPoint Presentation</vt:lpstr>
      <vt:lpstr>Варење и ресорпција липида </vt:lpstr>
      <vt:lpstr>PowerPoint Presentation</vt:lpstr>
      <vt:lpstr>PowerPoint Presentation</vt:lpstr>
      <vt:lpstr>PowerPoint Presentation</vt:lpstr>
      <vt:lpstr>ß ОКСИДАЦИЈА МАСНИХ КИСЕЛИНА И КЕТОНСКА ТЕЛА </vt:lpstr>
      <vt:lpstr>ТРЕБА ДА СЕ ЗНА</vt:lpstr>
      <vt:lpstr>PowerPoint Presentation</vt:lpstr>
      <vt:lpstr>Масти су у хуманом организму депоноване у адипоцитима</vt:lpstr>
      <vt:lpstr>PowerPoint Presentation</vt:lpstr>
      <vt:lpstr>ХОРМОН СЕНЗИТИВНА ЛИПАЗА aктивна је фосфорилисана</vt:lpstr>
      <vt:lpstr>КАДА ДОЂЕ ДО АКТИВИРАЊА сАМР КАСКАДЕ: - РАЗГРАДЊА ТРИАЦИЛГЛИЦЕРОЛА ЈЕ АКТИВИРАНА А СИНТЕЗА МАСНИХ КИСЕЛИНА ЈЕ ИНАКТИВИРАНА – РЕЦИПРОЧНА РЕГУЛАЦИЈА!!!</vt:lpstr>
      <vt:lpstr>БЕТА ОКСИДАЦИЈА МАСНИХ КИСЕЛИНА</vt:lpstr>
      <vt:lpstr>Активација под дејством ацил-СоА синтетазе (ТИОКИНАЗЕ) </vt:lpstr>
      <vt:lpstr>Транспорт масних киселина у матрикс митохондрија</vt:lpstr>
      <vt:lpstr>PowerPoint Presentation</vt:lpstr>
      <vt:lpstr>Улога малонил-СоА</vt:lpstr>
      <vt:lpstr>РЕАКЦИЈЕ β ОКСИДАЦИЈЕ</vt:lpstr>
      <vt:lpstr>Прва реакција β-оксидације </vt:lpstr>
      <vt:lpstr>Друга реакција β-оксидације</vt:lpstr>
      <vt:lpstr>Прва два корака β-оксидације</vt:lpstr>
      <vt:lpstr>Трећа реакција β-оксидације</vt:lpstr>
      <vt:lpstr>Четврта реакција β-оксидације</vt:lpstr>
      <vt:lpstr>Друга два корака β-оксидације</vt:lpstr>
      <vt:lpstr>PowerPoint Presentation</vt:lpstr>
      <vt:lpstr>Енергетски ефекти оксидације палмитинске киселине </vt:lpstr>
      <vt:lpstr>Енергетски ефекти оксидације палмитинске киселине ОВАЈ РАЧУН ВАЖИ !!!!!</vt:lpstr>
      <vt:lpstr>РЕГУЛАЦИЈА ПРОЦЕСА β-ОКСИДАЦИЈЕ</vt:lpstr>
      <vt:lpstr>Дефицијенција средње-ланчане ацил СоА дехидрогеназе узрок је синдрома изненадне смрти новорођенчета (sudden infant death syndrome – SIDS) </vt:lpstr>
      <vt:lpstr>Оксидација масних киселина са непарним бројем угљеникових атома</vt:lpstr>
      <vt:lpstr>Оксидација масних киселина са непарним бројем угљеникових атома</vt:lpstr>
      <vt:lpstr>Оксидација незасићених масних киселина</vt:lpstr>
      <vt:lpstr>Оксидација масних киселина веома дугих ланаца у пероксизомима и глиоксизомима</vt:lpstr>
      <vt:lpstr>ω–оксидација масних киселина</vt:lpstr>
      <vt:lpstr>α-оксидација масних киселина</vt:lpstr>
      <vt:lpstr>Кетонска тела </vt:lpstr>
      <vt:lpstr>СИНТЕЗА КЕТОНСКИХ ТЕЛА У ЈЕТРИ</vt:lpstr>
      <vt:lpstr>PowerPoint Presentation</vt:lpstr>
      <vt:lpstr>Регулација кетогенезе</vt:lpstr>
      <vt:lpstr>ОКСИДАЦИЈА КЕТОНСКИХ ТЕЛА У ПЕРИФЕРНИМ ТКИВИМА</vt:lpstr>
      <vt:lpstr>PowerPoint Presentation</vt:lpstr>
      <vt:lpstr>Настанак, коришћење и екскреција кетонских тела</vt:lpstr>
      <vt:lpstr>PowerPoint Presentation</vt:lpstr>
      <vt:lpstr>PowerPoint Presentation</vt:lpstr>
      <vt:lpstr>PowerPoint Presentation</vt:lpstr>
      <vt:lpstr>АНАБОЛИЗАМ МАСТИ </vt:lpstr>
      <vt:lpstr>PowerPoint Presentation</vt:lpstr>
      <vt:lpstr>ТРЕБА ДА СЕ ЗНА – key points</vt:lpstr>
      <vt:lpstr>PowerPoint Presentation</vt:lpstr>
      <vt:lpstr>PowerPoint Presentation</vt:lpstr>
      <vt:lpstr>Масне киселине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Синтаза масних киселина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ИЗВОРИ NADPH + H+</vt:lpstr>
      <vt:lpstr>Елонгација масних киселина </vt:lpstr>
      <vt:lpstr>PowerPoint Presentation</vt:lpstr>
      <vt:lpstr>Синтеза једноструко незасићених масних киселина </vt:lpstr>
      <vt:lpstr>Елонгација масних киселина </vt:lpstr>
      <vt:lpstr>PowerPoint Presentation</vt:lpstr>
      <vt:lpstr>Синтеза триацилглицерола  (TAG) </vt:lpstr>
      <vt:lpstr>Синтеза триацилглицерола  (TAG) </vt:lpstr>
      <vt:lpstr>Синтеза триацилглицерола  (TAG) </vt:lpstr>
      <vt:lpstr>Складиштење триацилглицерола у масном ткиву</vt:lpstr>
      <vt:lpstr>Мобилизација МК из TAG масног ткива </vt:lpstr>
      <vt:lpstr>PowerPoint Presentation</vt:lpstr>
      <vt:lpstr>КОРИСНЕ АДРЕСЕ</vt:lpstr>
      <vt:lpstr>КОРИСНЕ АДРЕСЕ</vt:lpstr>
      <vt:lpstr>КОРИСНЕ АДРЕСЕ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МЕДИЦИНСКИ ФАКУЛТЕТ КРАГУЈЕВАЦ Интегрисане академске студије медицине Катедра за општу и клиничку биохемију</dc:title>
  <dc:creator>ivan</dc:creator>
  <cp:lastModifiedBy>snskg1</cp:lastModifiedBy>
  <cp:revision>114</cp:revision>
  <dcterms:created xsi:type="dcterms:W3CDTF">2011-09-05T06:35:08Z</dcterms:created>
  <dcterms:modified xsi:type="dcterms:W3CDTF">2022-08-23T09:37:15Z</dcterms:modified>
</cp:coreProperties>
</file>